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4" r:id="rId1"/>
  </p:sldMasterIdLst>
  <p:notesMasterIdLst>
    <p:notesMasterId r:id="rId12"/>
  </p:notesMasterIdLst>
  <p:sldIdLst>
    <p:sldId id="256" r:id="rId2"/>
    <p:sldId id="262" r:id="rId3"/>
    <p:sldId id="269" r:id="rId4"/>
    <p:sldId id="260" r:id="rId5"/>
    <p:sldId id="258" r:id="rId6"/>
    <p:sldId id="264" r:id="rId7"/>
    <p:sldId id="259" r:id="rId8"/>
    <p:sldId id="266" r:id="rId9"/>
    <p:sldId id="268"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18"/>
    <p:restoredTop sz="94726"/>
  </p:normalViewPr>
  <p:slideViewPr>
    <p:cSldViewPr snapToGrid="0">
      <p:cViewPr varScale="1">
        <p:scale>
          <a:sx n="121" d="100"/>
          <a:sy n="121" d="100"/>
        </p:scale>
        <p:origin x="168"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2476BF-A033-4C42-947E-B866A49C6700}" type="datetimeFigureOut">
              <a:rPr lang="en-US" smtClean="0"/>
              <a:t>4/22/25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387B50-5DF9-F246-856C-D050B5955897}" type="slidenum">
              <a:rPr lang="en-US" smtClean="0"/>
              <a:t>‹#›</a:t>
            </a:fld>
            <a:endParaRPr lang="en-US"/>
          </a:p>
        </p:txBody>
      </p:sp>
    </p:spTree>
    <p:extLst>
      <p:ext uri="{BB962C8B-B14F-4D97-AF65-F5344CB8AC3E}">
        <p14:creationId xmlns:p14="http://schemas.microsoft.com/office/powerpoint/2010/main" val="3162660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387B50-5DF9-F246-856C-D050B5955897}" type="slidenum">
              <a:rPr lang="en-US" smtClean="0"/>
              <a:t>7</a:t>
            </a:fld>
            <a:endParaRPr lang="en-US"/>
          </a:p>
        </p:txBody>
      </p:sp>
    </p:spTree>
    <p:extLst>
      <p:ext uri="{BB962C8B-B14F-4D97-AF65-F5344CB8AC3E}">
        <p14:creationId xmlns:p14="http://schemas.microsoft.com/office/powerpoint/2010/main" val="4058014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9334D819-9F07-4261-B09B-9E467E5D9002}" type="datetimeFigureOut">
              <a:rPr lang="en-US" smtClean="0"/>
              <a:pPr/>
              <a:t>4/22/25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33021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4/22/25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121158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9334D819-9F07-4261-B09B-9E467E5D9002}" type="datetimeFigureOut">
              <a:rPr lang="en-US" smtClean="0"/>
              <a:t>4/22/25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001950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4/22/25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164156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9334D819-9F07-4261-B09B-9E467E5D9002}" type="datetimeFigureOut">
              <a:rPr lang="en-US" smtClean="0"/>
              <a:pPr/>
              <a:t>4/22/25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4097554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9334D819-9F07-4261-B09B-9E467E5D9002}" type="datetimeFigureOut">
              <a:rPr lang="en-US" smtClean="0"/>
              <a:t>4/22/25</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78654265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9334D819-9F07-4261-B09B-9E467E5D9002}" type="datetimeFigureOut">
              <a:rPr lang="en-US" smtClean="0"/>
              <a:pPr/>
              <a:t>4/22/25</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1541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4/22/25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197260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9334D819-9F07-4261-B09B-9E467E5D9002}" type="datetimeFigureOut">
              <a:rPr lang="en-US" smtClean="0"/>
              <a:t>4/22/25</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884830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4/22/25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36234620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9334D819-9F07-4261-B09B-9E467E5D9002}" type="datetimeFigureOut">
              <a:rPr lang="en-US" smtClean="0"/>
              <a:t>4/22/25</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94267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9334D819-9F07-4261-B09B-9E467E5D9002}" type="datetimeFigureOut">
              <a:rPr lang="en-US" smtClean="0"/>
              <a:pPr/>
              <a:t>4/22/25</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95813743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talkspace.com/mental-health/conditions/narcissistic-personality-disorder/types/malignant-narcissism/" TargetMode="External"/><Relationship Id="rId3" Type="http://schemas.openxmlformats.org/officeDocument/2006/relationships/hyperlink" Target="https://www.tasnimnews.com/fa/news/1398/07/25/2120438/%D8%B4%DB%8C%D8%B1%D8%B4%D8%A7%D9%87-%D8%A7%D8%B2-%D8%B1%D9%82%D8%A7%D8%A8%D8%AA-%D8%A7%D9%86%DB%8C%D9%85%DB%8C%D8%B4%D9%86-%D9%87%D8%A7%DB%8C-%D8%A7%D8%B3%DA%A9%D8%A7%D8%B1-%D8%AC%D8%A7-%D9%85%D8%A7%D9%86%D8%AF" TargetMode="External"/><Relationship Id="rId7" Type="http://schemas.openxmlformats.org/officeDocument/2006/relationships/hyperlink" Target="https://www.verywellhealth.com/malignant-narcissism-5214553" TargetMode="External"/><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hyperlink" Target="https://www.mayoclinic.org/diseases-conditions/personality-disorders/symptoms-causes/syc-20350442" TargetMode="External"/><Relationship Id="rId5" Type="http://schemas.openxmlformats.org/officeDocument/2006/relationships/hyperlink" Target="https://www.healthline.com/health/malignant-narcissism" TargetMode="External"/><Relationship Id="rId10" Type="http://schemas.openxmlformats.org/officeDocument/2006/relationships/hyperlink" Target="https://x-zelfa.deviantart.com/art/Be-prepared-369379445" TargetMode="External"/><Relationship Id="rId4" Type="http://schemas.openxmlformats.org/officeDocument/2006/relationships/hyperlink" Target="https://www.verywellmind.com/how-to-recognize-a-malignant-narcissist-4164528" TargetMode="External"/><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www.khwiki.com/Scar" TargetMode="External"/><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openpsychometrics.org/tests/characters/stats/LK/1/" TargetMode="Externa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hyperlink" Target="https://www.wallpaperflare.com/search?wallpaper=lion&amp;page=7" TargetMode="Externa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moOzhpDI8IU?start=10&amp;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bastionrolero.blogspot.com/2020/01/" TargetMode="External"/><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xTYOqPAf5hU?feature=oembed"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https://www.deviantart.com/jodranblue/art/The-Lion-King-Movie-Poster-804691740" TargetMode="External"/><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wallpaperflare.com/bird-art-the-lion-king-zazu-wallpaper-grdrf"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7690-C0B9-9739-1192-D415E00FC4E7}"/>
              </a:ext>
            </a:extLst>
          </p:cNvPr>
          <p:cNvSpPr>
            <a:spLocks noGrp="1"/>
          </p:cNvSpPr>
          <p:nvPr>
            <p:ph type="ctrTitle"/>
          </p:nvPr>
        </p:nvSpPr>
        <p:spPr>
          <a:xfrm>
            <a:off x="4837644" y="0"/>
            <a:ext cx="5875694" cy="4654296"/>
          </a:xfrm>
        </p:spPr>
        <p:txBody>
          <a:bodyPr>
            <a:normAutofit/>
          </a:bodyPr>
          <a:lstStyle/>
          <a:p>
            <a:endParaRPr lang="en-US" sz="8800" i="1" dirty="0">
              <a:solidFill>
                <a:schemeClr val="tx1"/>
              </a:solidFill>
              <a:highlight>
                <a:srgbClr val="FFFF00"/>
              </a:highlight>
            </a:endParaRPr>
          </a:p>
        </p:txBody>
      </p:sp>
      <p:sp>
        <p:nvSpPr>
          <p:cNvPr id="3" name="Subtitle 2">
            <a:extLst>
              <a:ext uri="{FF2B5EF4-FFF2-40B4-BE49-F238E27FC236}">
                <a16:creationId xmlns:a16="http://schemas.microsoft.com/office/drawing/2014/main" id="{654E5A30-0AB9-4996-AB9A-2A5C076CEC82}"/>
              </a:ext>
            </a:extLst>
          </p:cNvPr>
          <p:cNvSpPr>
            <a:spLocks noGrp="1"/>
          </p:cNvSpPr>
          <p:nvPr>
            <p:ph type="subTitle" idx="1"/>
          </p:nvPr>
        </p:nvSpPr>
        <p:spPr>
          <a:xfrm>
            <a:off x="4837644" y="1763485"/>
            <a:ext cx="6547649" cy="4807131"/>
          </a:xfrm>
        </p:spPr>
        <p:txBody>
          <a:bodyPr>
            <a:normAutofit/>
          </a:bodyPr>
          <a:lstStyle/>
          <a:p>
            <a:endParaRPr lang="en-US" sz="2400" i="1" dirty="0">
              <a:solidFill>
                <a:srgbClr val="FFFF00"/>
              </a:solidFill>
              <a:highlight>
                <a:srgbClr val="000000"/>
              </a:highlight>
            </a:endParaRPr>
          </a:p>
        </p:txBody>
      </p:sp>
      <p:pic>
        <p:nvPicPr>
          <p:cNvPr id="7" name="Picture 6" descr="A cartoon of a lion&#10;&#10;Description automatically generated">
            <a:extLst>
              <a:ext uri="{FF2B5EF4-FFF2-40B4-BE49-F238E27FC236}">
                <a16:creationId xmlns:a16="http://schemas.microsoft.com/office/drawing/2014/main" id="{AB2EEA60-F162-A496-E2AA-E8E82ED77627}"/>
              </a:ext>
            </a:extLst>
          </p:cNvPr>
          <p:cNvPicPr>
            <a:picLocks noChangeAspect="1"/>
          </p:cNvPicPr>
          <p:nvPr/>
        </p:nvPicPr>
        <p:blipFill>
          <a:blip r:embed="rId2"/>
          <a:stretch>
            <a:fillRect/>
          </a:stretch>
        </p:blipFill>
        <p:spPr>
          <a:xfrm>
            <a:off x="3749040" y="130630"/>
            <a:ext cx="8033656" cy="6439986"/>
          </a:xfrm>
          <a:prstGeom prst="rect">
            <a:avLst/>
          </a:prstGeom>
        </p:spPr>
      </p:pic>
      <p:sp>
        <p:nvSpPr>
          <p:cNvPr id="34" name="TextBox 33">
            <a:extLst>
              <a:ext uri="{FF2B5EF4-FFF2-40B4-BE49-F238E27FC236}">
                <a16:creationId xmlns:a16="http://schemas.microsoft.com/office/drawing/2014/main" id="{4895BAB0-1EE0-1558-406B-33DD2D21EAB5}"/>
              </a:ext>
            </a:extLst>
          </p:cNvPr>
          <p:cNvSpPr txBox="1"/>
          <p:nvPr/>
        </p:nvSpPr>
        <p:spPr>
          <a:xfrm>
            <a:off x="0" y="757647"/>
            <a:ext cx="4154361" cy="369332"/>
          </a:xfrm>
          <a:prstGeom prst="rect">
            <a:avLst/>
          </a:prstGeom>
          <a:noFill/>
        </p:spPr>
        <p:txBody>
          <a:bodyPr wrap="square" rtlCol="0">
            <a:spAutoFit/>
          </a:bodyPr>
          <a:lstStyle/>
          <a:p>
            <a:r>
              <a:rPr lang="en-US" i="1" dirty="0"/>
              <a:t>MENTAL HEALTH IN THE MOVIES</a:t>
            </a:r>
          </a:p>
        </p:txBody>
      </p:sp>
      <p:sp>
        <p:nvSpPr>
          <p:cNvPr id="44" name="TextBox 43">
            <a:extLst>
              <a:ext uri="{FF2B5EF4-FFF2-40B4-BE49-F238E27FC236}">
                <a16:creationId xmlns:a16="http://schemas.microsoft.com/office/drawing/2014/main" id="{A10C7847-F954-9881-32C1-66EDE2B51459}"/>
              </a:ext>
            </a:extLst>
          </p:cNvPr>
          <p:cNvSpPr txBox="1"/>
          <p:nvPr/>
        </p:nvSpPr>
        <p:spPr>
          <a:xfrm>
            <a:off x="97971" y="5370287"/>
            <a:ext cx="6126480" cy="1200329"/>
          </a:xfrm>
          <a:prstGeom prst="rect">
            <a:avLst/>
          </a:prstGeom>
          <a:noFill/>
        </p:spPr>
        <p:txBody>
          <a:bodyPr wrap="square">
            <a:spAutoFit/>
          </a:bodyPr>
          <a:lstStyle/>
          <a:p>
            <a:r>
              <a:rPr lang="en-US" b="1" i="1" dirty="0">
                <a:latin typeface="American Typewriter" panose="02090604020004020304" pitchFamily="18" charset="77"/>
              </a:rPr>
              <a:t>BY: IKISHA HOLMES</a:t>
            </a:r>
          </a:p>
          <a:p>
            <a:r>
              <a:rPr lang="en-US" b="1" i="1" dirty="0">
                <a:latin typeface="American Typewriter" panose="02090604020004020304" pitchFamily="18" charset="77"/>
              </a:rPr>
              <a:t>PSY: 204-1370</a:t>
            </a:r>
          </a:p>
          <a:p>
            <a:r>
              <a:rPr lang="en-US" b="1" i="1" dirty="0">
                <a:latin typeface="American Typewriter" panose="02090604020004020304" pitchFamily="18" charset="77"/>
              </a:rPr>
              <a:t>PROFESSOR :</a:t>
            </a:r>
          </a:p>
          <a:p>
            <a:r>
              <a:rPr lang="en-US" b="1" i="1" dirty="0">
                <a:latin typeface="American Typewriter" panose="02090604020004020304" pitchFamily="18" charset="77"/>
              </a:rPr>
              <a:t>GAIL HUNTER</a:t>
            </a:r>
          </a:p>
        </p:txBody>
      </p:sp>
    </p:spTree>
    <p:extLst>
      <p:ext uri="{BB962C8B-B14F-4D97-AF65-F5344CB8AC3E}">
        <p14:creationId xmlns:p14="http://schemas.microsoft.com/office/powerpoint/2010/main" val="2655338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EF8A59-9260-2968-090B-4E53AB670B52}"/>
              </a:ext>
            </a:extLst>
          </p:cNvPr>
          <p:cNvPicPr>
            <a:picLocks noChangeAspect="1"/>
          </p:cNvPicPr>
          <p:nvPr/>
        </p:nvPicPr>
        <p:blipFill>
          <a:blip r:embed="rId2">
            <a:extLst>
              <a:ext uri="{837473B0-CC2E-450A-ABE3-18F120FF3D39}">
                <a1611:picAttrSrcUrl xmlns:a1611="http://schemas.microsoft.com/office/drawing/2016/11/main" r:id="rId3"/>
              </a:ext>
            </a:extLst>
          </a:blip>
          <a:srcRect/>
          <a:stretch/>
        </p:blipFill>
        <p:spPr>
          <a:xfrm>
            <a:off x="8772525" y="3328639"/>
            <a:ext cx="3291704" cy="3181230"/>
          </a:xfrm>
          <a:prstGeom prst="rect">
            <a:avLst/>
          </a:prstGeom>
        </p:spPr>
      </p:pic>
      <p:sp>
        <p:nvSpPr>
          <p:cNvPr id="4" name="TextBox 3">
            <a:extLst>
              <a:ext uri="{FF2B5EF4-FFF2-40B4-BE49-F238E27FC236}">
                <a16:creationId xmlns:a16="http://schemas.microsoft.com/office/drawing/2014/main" id="{8BA8CF1D-FA2D-B2D2-C886-4387C332F915}"/>
              </a:ext>
            </a:extLst>
          </p:cNvPr>
          <p:cNvSpPr txBox="1"/>
          <p:nvPr/>
        </p:nvSpPr>
        <p:spPr>
          <a:xfrm>
            <a:off x="4370377" y="-110371"/>
            <a:ext cx="3214341" cy="1200329"/>
          </a:xfrm>
          <a:prstGeom prst="rect">
            <a:avLst/>
          </a:prstGeom>
          <a:noFill/>
        </p:spPr>
        <p:txBody>
          <a:bodyPr wrap="none" rtlCol="0">
            <a:spAutoFit/>
          </a:bodyPr>
          <a:lstStyle/>
          <a:p>
            <a:r>
              <a:rPr lang="en-US" sz="3600" dirty="0">
                <a:solidFill>
                  <a:schemeClr val="accent1"/>
                </a:solidFill>
              </a:rPr>
              <a:t>REFERENCES:</a:t>
            </a:r>
          </a:p>
          <a:p>
            <a:endParaRPr lang="en-US" sz="3600" dirty="0"/>
          </a:p>
        </p:txBody>
      </p:sp>
      <p:sp>
        <p:nvSpPr>
          <p:cNvPr id="6" name="TextBox 5">
            <a:extLst>
              <a:ext uri="{FF2B5EF4-FFF2-40B4-BE49-F238E27FC236}">
                <a16:creationId xmlns:a16="http://schemas.microsoft.com/office/drawing/2014/main" id="{B88B9BFC-3021-3286-4E8B-8832E6AE9AD4}"/>
              </a:ext>
            </a:extLst>
          </p:cNvPr>
          <p:cNvSpPr txBox="1"/>
          <p:nvPr/>
        </p:nvSpPr>
        <p:spPr>
          <a:xfrm>
            <a:off x="2024743" y="2286000"/>
            <a:ext cx="184731" cy="369332"/>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2D918EB7-60DA-9338-2359-CF5A2D5DC398}"/>
              </a:ext>
            </a:extLst>
          </p:cNvPr>
          <p:cNvSpPr txBox="1"/>
          <p:nvPr/>
        </p:nvSpPr>
        <p:spPr>
          <a:xfrm>
            <a:off x="313508" y="372407"/>
            <a:ext cx="8882743" cy="7332777"/>
          </a:xfrm>
          <a:prstGeom prst="rect">
            <a:avLst/>
          </a:prstGeom>
          <a:noFill/>
        </p:spPr>
        <p:txBody>
          <a:bodyPr wrap="square">
            <a:spAutoFit/>
          </a:bodyPr>
          <a:lstStyle/>
          <a:p>
            <a:r>
              <a:rPr lang="en-US" sz="2000" dirty="0"/>
              <a:t>Bridley, A., &amp; Daffin, L. W., Jr. (2020). </a:t>
            </a:r>
            <a:r>
              <a:rPr lang="en-US" sz="2000" i="1" dirty="0"/>
              <a:t>Fundamentals of psychological disorders</a:t>
            </a:r>
            <a:r>
              <a:rPr lang="en-US" sz="2000" dirty="0"/>
              <a:t> (3rd ed.). </a:t>
            </a:r>
          </a:p>
          <a:p>
            <a:r>
              <a:rPr lang="en-US" sz="2000" dirty="0">
                <a:solidFill>
                  <a:schemeClr val="accent1"/>
                </a:solidFill>
              </a:rPr>
              <a:t>https://nobaproject.com/textbooks/fundamentals-of-psychological-disorders</a:t>
            </a:r>
          </a:p>
          <a:p>
            <a:r>
              <a:rPr lang="en-US" sz="2000" dirty="0"/>
              <a:t>Cherry, K. (2023, May 2). </a:t>
            </a:r>
            <a:r>
              <a:rPr lang="en-US" sz="2000" i="1" dirty="0"/>
              <a:t>How to recognize a malignant narcissist</a:t>
            </a:r>
            <a:r>
              <a:rPr lang="en-US" sz="2000" dirty="0"/>
              <a:t>. </a:t>
            </a:r>
            <a:r>
              <a:rPr lang="en-US" sz="2000" dirty="0" err="1"/>
              <a:t>Verywell</a:t>
            </a:r>
            <a:r>
              <a:rPr lang="en-US" sz="2000" dirty="0"/>
              <a:t> Mind.</a:t>
            </a:r>
          </a:p>
          <a:p>
            <a:r>
              <a:rPr lang="en-US" sz="2000" dirty="0">
                <a:solidFill>
                  <a:schemeClr val="accent1"/>
                </a:solidFill>
              </a:rPr>
              <a:t> </a:t>
            </a:r>
            <a:r>
              <a:rPr lang="en-US" sz="2000" dirty="0">
                <a:solidFill>
                  <a:schemeClr val="accent1"/>
                </a:solidFill>
                <a:hlinkClick r:id="rId4">
                  <a:extLst>
                    <a:ext uri="{A12FA001-AC4F-418D-AE19-62706E023703}">
                      <ahyp:hlinkClr xmlns:ahyp="http://schemas.microsoft.com/office/drawing/2018/hyperlinkcolor" val="tx"/>
                    </a:ext>
                  </a:extLst>
                </a:hlinkClick>
              </a:rPr>
              <a:t>https://www.verywellmind.com/how-to-recognize-a-malignant-narcissist-4164528</a:t>
            </a:r>
            <a:endParaRPr lang="en-US" sz="2000" dirty="0">
              <a:solidFill>
                <a:schemeClr val="accent1"/>
              </a:solidFill>
            </a:endParaRPr>
          </a:p>
          <a:p>
            <a:r>
              <a:rPr lang="en-US" sz="2000" dirty="0"/>
              <a:t>Healthline. (2020, December 11). </a:t>
            </a:r>
            <a:r>
              <a:rPr lang="en-US" sz="2000" i="1" dirty="0"/>
              <a:t>Malignant narcissism: Traits, causes, and how to cope</a:t>
            </a:r>
            <a:r>
              <a:rPr lang="en-US" sz="2000" dirty="0"/>
              <a:t>. </a:t>
            </a:r>
          </a:p>
          <a:p>
            <a:r>
              <a:rPr lang="en-US" sz="2000" dirty="0">
                <a:solidFill>
                  <a:schemeClr val="accent1"/>
                </a:solidFill>
                <a:hlinkClick r:id="rId5">
                  <a:extLst>
                    <a:ext uri="{A12FA001-AC4F-418D-AE19-62706E023703}">
                      <ahyp:hlinkClr xmlns:ahyp="http://schemas.microsoft.com/office/drawing/2018/hyperlinkcolor" val="tx"/>
                    </a:ext>
                  </a:extLst>
                </a:hlinkClick>
              </a:rPr>
              <a:t>https://www.healthline.com/health/malignant-narcissism</a:t>
            </a:r>
            <a:endParaRPr lang="en-US" sz="2000" dirty="0">
              <a:solidFill>
                <a:schemeClr val="accent1"/>
              </a:solidFill>
            </a:endParaRPr>
          </a:p>
          <a:p>
            <a:r>
              <a:rPr lang="en-US" sz="2000" dirty="0"/>
              <a:t>Mayo Clinic. (n.d.). </a:t>
            </a:r>
            <a:r>
              <a:rPr lang="en-US" sz="2000" i="1" dirty="0"/>
              <a:t>Personality disorders</a:t>
            </a:r>
            <a:r>
              <a:rPr lang="en-US" sz="2000" dirty="0"/>
              <a:t>. Mayo Clinic. </a:t>
            </a:r>
            <a:r>
              <a:rPr lang="en-US" sz="2000" dirty="0">
                <a:solidFill>
                  <a:schemeClr val="accent1"/>
                </a:solidFill>
                <a:hlinkClick r:id="rId6">
                  <a:extLst>
                    <a:ext uri="{A12FA001-AC4F-418D-AE19-62706E023703}">
                      <ahyp:hlinkClr xmlns:ahyp="http://schemas.microsoft.com/office/drawing/2018/hyperlinkcolor" val="tx"/>
                    </a:ext>
                  </a:extLst>
                </a:hlinkClick>
              </a:rPr>
              <a:t>https://www.mayoclinic.org/diseases-conditions/personality-disorders/symptoms-causes/syc-20350442</a:t>
            </a:r>
            <a:endParaRPr lang="en-US" sz="2000" dirty="0">
              <a:solidFill>
                <a:schemeClr val="accent1"/>
              </a:solidFill>
            </a:endParaRPr>
          </a:p>
          <a:p>
            <a:endParaRPr lang="en-US" sz="2000" dirty="0"/>
          </a:p>
          <a:p>
            <a:r>
              <a:rPr lang="en-US" sz="2000" dirty="0" err="1"/>
              <a:t>Raypole</a:t>
            </a:r>
            <a:r>
              <a:rPr lang="en-US" sz="2000" dirty="0"/>
              <a:t>, C. (2022, October 14). </a:t>
            </a:r>
            <a:r>
              <a:rPr lang="en-US" sz="2000" i="1" dirty="0"/>
              <a:t>What is malignant narcissism?</a:t>
            </a:r>
            <a:r>
              <a:rPr lang="en-US" sz="2000" dirty="0"/>
              <a:t> </a:t>
            </a:r>
            <a:r>
              <a:rPr lang="en-US" sz="2000" dirty="0" err="1"/>
              <a:t>Verywell</a:t>
            </a:r>
            <a:r>
              <a:rPr lang="en-US" sz="2000" dirty="0"/>
              <a:t> Health. </a:t>
            </a:r>
            <a:r>
              <a:rPr lang="en-US" sz="2000" dirty="0">
                <a:solidFill>
                  <a:schemeClr val="accent1"/>
                </a:solidFill>
                <a:hlinkClick r:id="rId7">
                  <a:extLst>
                    <a:ext uri="{A12FA001-AC4F-418D-AE19-62706E023703}">
                      <ahyp:hlinkClr xmlns:ahyp="http://schemas.microsoft.com/office/drawing/2018/hyperlinkcolor" val="tx"/>
                    </a:ext>
                  </a:extLst>
                </a:hlinkClick>
              </a:rPr>
              <a:t>https://www.verywellhealth.com/malignant-narcissism-5214553</a:t>
            </a:r>
            <a:endParaRPr lang="en-US" sz="2000" dirty="0">
              <a:solidFill>
                <a:schemeClr val="accent1"/>
              </a:solidFill>
            </a:endParaRPr>
          </a:p>
          <a:p>
            <a:endParaRPr lang="en-US" sz="2000" dirty="0"/>
          </a:p>
          <a:p>
            <a:r>
              <a:rPr lang="en-US" sz="2000" dirty="0"/>
              <a:t>Talkspace. (n.d.). </a:t>
            </a:r>
            <a:r>
              <a:rPr lang="en-US" sz="2000" i="1" dirty="0"/>
              <a:t>What is malignant narcissism?</a:t>
            </a:r>
            <a:r>
              <a:rPr lang="en-US" sz="2000" dirty="0"/>
              <a:t> Talkspace. </a:t>
            </a:r>
            <a:r>
              <a:rPr lang="en-US" sz="2000" dirty="0">
                <a:solidFill>
                  <a:schemeClr val="accent1"/>
                </a:solidFill>
                <a:hlinkClick r:id="rId8">
                  <a:extLst>
                    <a:ext uri="{A12FA001-AC4F-418D-AE19-62706E023703}">
                      <ahyp:hlinkClr xmlns:ahyp="http://schemas.microsoft.com/office/drawing/2018/hyperlinkcolor" val="tx"/>
                    </a:ext>
                  </a:extLst>
                </a:hlinkClick>
              </a:rPr>
              <a:t>https://www.talkspace.com/mental-health/conditions/narcissistic-personality-disorder/types/malignant-narcissism/</a:t>
            </a:r>
            <a:endParaRPr lang="en-US" sz="2000" dirty="0">
              <a:solidFill>
                <a:schemeClr val="accent1"/>
              </a:solidFill>
            </a:endParaRPr>
          </a:p>
          <a:p>
            <a:endParaRPr lang="en-US" sz="2000" dirty="0"/>
          </a:p>
          <a:p>
            <a:pPr>
              <a:lnSpc>
                <a:spcPct val="200000"/>
              </a:lnSpc>
            </a:pPr>
            <a:endParaRPr lang="en-US" dirty="0"/>
          </a:p>
        </p:txBody>
      </p:sp>
      <p:pic>
        <p:nvPicPr>
          <p:cNvPr id="7" name="Picture 6" descr="A cartoon of a lion&#10;&#10;Description automatically generated">
            <a:extLst>
              <a:ext uri="{FF2B5EF4-FFF2-40B4-BE49-F238E27FC236}">
                <a16:creationId xmlns:a16="http://schemas.microsoft.com/office/drawing/2014/main" id="{718F5209-6D88-D1CA-DEB1-3B37BEB02C47}"/>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9045760" y="123885"/>
            <a:ext cx="3018469" cy="3080869"/>
          </a:xfrm>
          <a:prstGeom prst="rect">
            <a:avLst/>
          </a:prstGeom>
        </p:spPr>
      </p:pic>
    </p:spTree>
    <p:extLst>
      <p:ext uri="{BB962C8B-B14F-4D97-AF65-F5344CB8AC3E}">
        <p14:creationId xmlns:p14="http://schemas.microsoft.com/office/powerpoint/2010/main" val="3349342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BAC42613-0880-0916-1DAF-81F7FFAEB578}"/>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7289" r="7289"/>
          <a:stretch/>
        </p:blipFill>
        <p:spPr>
          <a:xfrm>
            <a:off x="322321" y="318115"/>
            <a:ext cx="5536257" cy="6221769"/>
          </a:xfrm>
          <a:prstGeom prst="rect">
            <a:avLst/>
          </a:prstGeom>
          <a:ln w="31750" cap="sq">
            <a:solidFill>
              <a:srgbClr val="FFFFFF"/>
            </a:solidFill>
            <a:miter lim="800000"/>
          </a:ln>
        </p:spPr>
      </p:pic>
      <p:sp>
        <p:nvSpPr>
          <p:cNvPr id="14" name="Title 13">
            <a:extLst>
              <a:ext uri="{FF2B5EF4-FFF2-40B4-BE49-F238E27FC236}">
                <a16:creationId xmlns:a16="http://schemas.microsoft.com/office/drawing/2014/main" id="{FC3338DF-27DA-B781-A7FF-7CB60C1A5942}"/>
              </a:ext>
            </a:extLst>
          </p:cNvPr>
          <p:cNvSpPr>
            <a:spLocks noGrp="1"/>
          </p:cNvSpPr>
          <p:nvPr>
            <p:ph type="title"/>
          </p:nvPr>
        </p:nvSpPr>
        <p:spPr>
          <a:xfrm>
            <a:off x="6305511" y="120688"/>
            <a:ext cx="5725886" cy="1197176"/>
          </a:xfrm>
        </p:spPr>
        <p:txBody>
          <a:bodyPr vert="horz" lIns="182880" tIns="182880" rIns="182880" bIns="182880" rtlCol="0" anchor="ctr">
            <a:normAutofit/>
          </a:bodyPr>
          <a:lstStyle/>
          <a:p>
            <a:r>
              <a:rPr lang="en-US" sz="2800" b="1" i="1" dirty="0">
                <a:solidFill>
                  <a:schemeClr val="tx1"/>
                </a:solidFill>
                <a:latin typeface="American Typewriter" panose="02090604020004020304" pitchFamily="18" charset="77"/>
              </a:rPr>
              <a:t>BACKGROUND ON SCAR</a:t>
            </a:r>
          </a:p>
        </p:txBody>
      </p:sp>
      <p:sp>
        <p:nvSpPr>
          <p:cNvPr id="24" name="Text Placeholder 14">
            <a:extLst>
              <a:ext uri="{FF2B5EF4-FFF2-40B4-BE49-F238E27FC236}">
                <a16:creationId xmlns:a16="http://schemas.microsoft.com/office/drawing/2014/main" id="{3B883C72-09EE-177D-3A53-F2074260BF53}"/>
              </a:ext>
            </a:extLst>
          </p:cNvPr>
          <p:cNvSpPr>
            <a:spLocks noGrp="1"/>
          </p:cNvSpPr>
          <p:nvPr>
            <p:ph type="body" sz="half" idx="2"/>
          </p:nvPr>
        </p:nvSpPr>
        <p:spPr>
          <a:xfrm>
            <a:off x="6333424" y="1159626"/>
            <a:ext cx="5725886" cy="5008418"/>
          </a:xfrm>
        </p:spPr>
        <p:txBody>
          <a:bodyPr vert="horz" lIns="91440" tIns="45720" rIns="91440" bIns="45720" rtlCol="0">
            <a:normAutofit/>
          </a:bodyPr>
          <a:lstStyle/>
          <a:p>
            <a:pPr marL="57150" indent="-285750">
              <a:buClr>
                <a:srgbClr val="FF9300"/>
              </a:buClr>
              <a:buFont typeface="Wingdings" pitchFamily="2" charset="2"/>
              <a:buChar char="v"/>
            </a:pPr>
            <a:r>
              <a:rPr lang="en-US" sz="1800" dirty="0">
                <a:solidFill>
                  <a:schemeClr val="tx1"/>
                </a:solidFill>
              </a:rPr>
              <a:t>Scar grew up in the shadow of Mufasa</a:t>
            </a:r>
          </a:p>
          <a:p>
            <a:pPr marL="285750" indent="-285750">
              <a:buClr>
                <a:srgbClr val="FF9300"/>
              </a:buClr>
              <a:buFont typeface="Arial" panose="020B0604020202020204" pitchFamily="34" charset="0"/>
              <a:buChar char="•"/>
            </a:pPr>
            <a:r>
              <a:rPr lang="en-US" sz="1800" dirty="0">
                <a:solidFill>
                  <a:schemeClr val="tx1"/>
                </a:solidFill>
              </a:rPr>
              <a:t>Overlooked </a:t>
            </a:r>
          </a:p>
          <a:p>
            <a:pPr marL="285750" indent="-285750">
              <a:buClr>
                <a:srgbClr val="FF9300"/>
              </a:buClr>
              <a:buFont typeface="Arial" panose="020B0604020202020204" pitchFamily="34" charset="0"/>
              <a:buChar char="•"/>
            </a:pPr>
            <a:r>
              <a:rPr lang="en-US" sz="1800" dirty="0">
                <a:solidFill>
                  <a:schemeClr val="tx1"/>
                </a:solidFill>
              </a:rPr>
              <a:t>Resentment</a:t>
            </a:r>
          </a:p>
          <a:p>
            <a:pPr marL="285750" indent="-285750">
              <a:buClr>
                <a:srgbClr val="FF9300"/>
              </a:buClr>
              <a:buFont typeface="Arial" panose="020B0604020202020204" pitchFamily="34" charset="0"/>
              <a:buChar char="•"/>
            </a:pPr>
            <a:r>
              <a:rPr lang="en-US" sz="1800" dirty="0">
                <a:solidFill>
                  <a:schemeClr val="tx1"/>
                </a:solidFill>
              </a:rPr>
              <a:t>Second best to Mufasa</a:t>
            </a:r>
          </a:p>
          <a:p>
            <a:pPr marL="285750" indent="-285750">
              <a:buClr>
                <a:srgbClr val="FF9300"/>
              </a:buClr>
              <a:buFont typeface="Wingdings" pitchFamily="2" charset="2"/>
              <a:buChar char="v"/>
            </a:pPr>
            <a:r>
              <a:rPr lang="en-US" sz="1800" dirty="0">
                <a:solidFill>
                  <a:schemeClr val="tx1"/>
                </a:solidFill>
              </a:rPr>
              <a:t>Not considered for the throne</a:t>
            </a:r>
          </a:p>
          <a:p>
            <a:pPr marL="285750" indent="-285750">
              <a:buClr>
                <a:srgbClr val="FF9300"/>
              </a:buClr>
              <a:buFont typeface="Arial" panose="020B0604020202020204" pitchFamily="34" charset="0"/>
              <a:buChar char="•"/>
            </a:pPr>
            <a:r>
              <a:rPr lang="en-US" dirty="0">
                <a:solidFill>
                  <a:schemeClr val="tx1"/>
                </a:solidFill>
              </a:rPr>
              <a:t>Jealousy</a:t>
            </a:r>
            <a:endParaRPr lang="en-US" sz="1800" dirty="0">
              <a:solidFill>
                <a:schemeClr val="tx1"/>
              </a:solidFill>
            </a:endParaRPr>
          </a:p>
          <a:p>
            <a:pPr marL="285750" indent="-285750">
              <a:buClr>
                <a:srgbClr val="FF9300"/>
              </a:buClr>
              <a:buFont typeface="Arial" panose="020B0604020202020204" pitchFamily="34" charset="0"/>
              <a:buChar char="•"/>
            </a:pPr>
            <a:r>
              <a:rPr lang="en-US" sz="1800" dirty="0">
                <a:solidFill>
                  <a:schemeClr val="tx1"/>
                </a:solidFill>
              </a:rPr>
              <a:t>Pain</a:t>
            </a:r>
          </a:p>
          <a:p>
            <a:pPr marL="285750" indent="-285750">
              <a:buClr>
                <a:srgbClr val="FF9300"/>
              </a:buClr>
              <a:buFont typeface="Wingdings" pitchFamily="2" charset="2"/>
              <a:buChar char="v"/>
            </a:pPr>
            <a:r>
              <a:rPr lang="en-US" sz="1800" dirty="0">
                <a:solidFill>
                  <a:schemeClr val="tx1"/>
                </a:solidFill>
              </a:rPr>
              <a:t>Truly believed he would be A better king</a:t>
            </a:r>
          </a:p>
          <a:p>
            <a:pPr marL="285750" indent="-285750">
              <a:buClr>
                <a:srgbClr val="FF9300"/>
              </a:buClr>
              <a:buFont typeface="Arial" panose="020B0604020202020204" pitchFamily="34" charset="0"/>
              <a:buChar char="•"/>
            </a:pPr>
            <a:r>
              <a:rPr lang="en-US" sz="1800" dirty="0">
                <a:solidFill>
                  <a:schemeClr val="tx1"/>
                </a:solidFill>
              </a:rPr>
              <a:t>Being smarter</a:t>
            </a:r>
          </a:p>
          <a:p>
            <a:pPr marL="285750" indent="-285750">
              <a:buClr>
                <a:srgbClr val="FF9300"/>
              </a:buClr>
              <a:buFont typeface="Arial" panose="020B0604020202020204" pitchFamily="34" charset="0"/>
              <a:buChar char="•"/>
            </a:pPr>
            <a:r>
              <a:rPr lang="en-US" sz="1800" dirty="0">
                <a:solidFill>
                  <a:schemeClr val="tx1"/>
                </a:solidFill>
              </a:rPr>
              <a:t>Less bound to tradition</a:t>
            </a:r>
          </a:p>
          <a:p>
            <a:pPr marL="285750" indent="-285750">
              <a:buClr>
                <a:srgbClr val="FF9300"/>
              </a:buClr>
              <a:buFont typeface="Arial" panose="020B0604020202020204" pitchFamily="34" charset="0"/>
              <a:buChar char="•"/>
            </a:pPr>
            <a:r>
              <a:rPr lang="en-US" dirty="0">
                <a:solidFill>
                  <a:schemeClr val="tx1"/>
                </a:solidFill>
              </a:rPr>
              <a:t>More </a:t>
            </a:r>
            <a:r>
              <a:rPr lang="en-US" sz="1800" dirty="0">
                <a:solidFill>
                  <a:schemeClr val="tx1"/>
                </a:solidFill>
              </a:rPr>
              <a:t>wisdom than Mufasa's brute strength</a:t>
            </a:r>
          </a:p>
        </p:txBody>
      </p:sp>
    </p:spTree>
    <p:extLst>
      <p:ext uri="{BB962C8B-B14F-4D97-AF65-F5344CB8AC3E}">
        <p14:creationId xmlns:p14="http://schemas.microsoft.com/office/powerpoint/2010/main" val="18047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28D11-3069-DE4C-A99B-9946E4A9D74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AA05D5D-1A48-D74F-D319-B6009F0AC7C6}"/>
              </a:ext>
            </a:extLst>
          </p:cNvPr>
          <p:cNvSpPr>
            <a:spLocks noGrp="1"/>
          </p:cNvSpPr>
          <p:nvPr>
            <p:ph idx="1"/>
          </p:nvPr>
        </p:nvSpPr>
        <p:spPr>
          <a:xfrm>
            <a:off x="5118447" y="142874"/>
            <a:ext cx="6281873" cy="5908934"/>
          </a:xfrm>
        </p:spPr>
        <p:txBody>
          <a:bodyPr>
            <a:normAutofit fontScale="32500" lnSpcReduction="20000"/>
          </a:bodyPr>
          <a:lstStyle/>
          <a:p>
            <a:pPr marL="0" indent="0">
              <a:buNone/>
            </a:pPr>
            <a:r>
              <a:rPr lang="en-US" sz="3600" i="1" dirty="0">
                <a:solidFill>
                  <a:schemeClr val="accent1"/>
                </a:solidFill>
                <a:latin typeface="American Typewriter" panose="02090604020004020304" pitchFamily="18" charset="77"/>
                <a:cs typeface="APPLE CHANCERY" panose="03020702040506060504" pitchFamily="66" charset="-79"/>
              </a:rPr>
              <a:t>		</a:t>
            </a:r>
            <a:r>
              <a:rPr lang="en-US" sz="7400" b="1" i="1" dirty="0">
                <a:solidFill>
                  <a:schemeClr val="tx1"/>
                </a:solidFill>
                <a:latin typeface="American Typewriter" panose="02090604020004020304" pitchFamily="18" charset="77"/>
              </a:rPr>
              <a:t>BACKGROUND ON SCAR</a:t>
            </a:r>
            <a:endParaRPr lang="en-US" sz="7400" i="1" dirty="0">
              <a:solidFill>
                <a:schemeClr val="accent1"/>
              </a:solidFill>
              <a:latin typeface="American Typewriter" panose="02090604020004020304" pitchFamily="18" charset="77"/>
              <a:cs typeface="APPLE CHANCERY" panose="03020702040506060504" pitchFamily="66" charset="-79"/>
            </a:endParaRPr>
          </a:p>
          <a:p>
            <a:pPr marL="0" indent="0">
              <a:buNone/>
            </a:pPr>
            <a:endParaRPr lang="en-US" sz="7400" i="1" dirty="0">
              <a:solidFill>
                <a:schemeClr val="accent1"/>
              </a:solidFill>
              <a:latin typeface="American Typewriter" panose="02090604020004020304" pitchFamily="18" charset="77"/>
              <a:cs typeface="APPLE CHANCERY" panose="03020702040506060504" pitchFamily="66" charset="-79"/>
            </a:endParaRPr>
          </a:p>
          <a:p>
            <a:pPr>
              <a:buFont typeface="Wingdings" pitchFamily="2" charset="2"/>
              <a:buChar char="v"/>
            </a:pPr>
            <a:r>
              <a:rPr lang="en-US" sz="7300" i="1" dirty="0">
                <a:solidFill>
                  <a:schemeClr val="accent1"/>
                </a:solidFill>
                <a:latin typeface="American Typewriter" panose="02090604020004020304" pitchFamily="18" charset="77"/>
                <a:cs typeface="APPLE CHANCERY" panose="03020702040506060504" pitchFamily="66" charset="-79"/>
              </a:rPr>
              <a:t>He planned to kill Mufasa &amp; Simba</a:t>
            </a:r>
          </a:p>
          <a:p>
            <a:pPr>
              <a:buFont typeface="Wingdings" pitchFamily="2" charset="2"/>
              <a:buChar char="v"/>
            </a:pPr>
            <a:r>
              <a:rPr lang="en-US" sz="7300" i="1" dirty="0">
                <a:solidFill>
                  <a:schemeClr val="accent1"/>
                </a:solidFill>
                <a:latin typeface="American Typewriter" panose="02090604020004020304" pitchFamily="18" charset="77"/>
                <a:cs typeface="APPLE CHANCERY" panose="03020702040506060504" pitchFamily="66" charset="-79"/>
              </a:rPr>
              <a:t>Simba’s birth sealed Scar’s fate as an outsider</a:t>
            </a:r>
          </a:p>
          <a:p>
            <a:pPr>
              <a:buFont typeface="Wingdings" pitchFamily="2" charset="2"/>
              <a:buChar char="v"/>
            </a:pPr>
            <a:r>
              <a:rPr lang="en-US" sz="7300" i="1" dirty="0">
                <a:solidFill>
                  <a:schemeClr val="accent1"/>
                </a:solidFill>
                <a:latin typeface="American Typewriter" panose="02090604020004020304" pitchFamily="18" charset="77"/>
                <a:cs typeface="APPLE CHANCERY" panose="03020702040506060504" pitchFamily="66" charset="-79"/>
              </a:rPr>
              <a:t>Started to build up hate and bitterness towards Mufasa</a:t>
            </a:r>
          </a:p>
          <a:p>
            <a:pPr>
              <a:buFont typeface="Wingdings" pitchFamily="2" charset="2"/>
              <a:buChar char="v"/>
            </a:pPr>
            <a:r>
              <a:rPr lang="en-US" sz="7300" i="1" dirty="0">
                <a:solidFill>
                  <a:schemeClr val="accent1"/>
                </a:solidFill>
                <a:latin typeface="American Typewriter" panose="02090604020004020304" pitchFamily="18" charset="77"/>
                <a:cs typeface="APPLE CHANCERY" panose="03020702040506060504" pitchFamily="66" charset="-79"/>
              </a:rPr>
              <a:t>Scar wanted revenge</a:t>
            </a:r>
          </a:p>
          <a:p>
            <a:pPr>
              <a:buFont typeface="Wingdings" pitchFamily="2" charset="2"/>
              <a:buChar char="v"/>
            </a:pPr>
            <a:r>
              <a:rPr lang="en-US" sz="7300" i="1" dirty="0">
                <a:solidFill>
                  <a:schemeClr val="accent1"/>
                </a:solidFill>
                <a:latin typeface="American Typewriter" panose="02090604020004020304" pitchFamily="18" charset="77"/>
                <a:cs typeface="APPLE CHANCERY" panose="03020702040506060504" pitchFamily="66" charset="-79"/>
              </a:rPr>
              <a:t>His primary goal is to become king</a:t>
            </a:r>
            <a:br>
              <a:rPr lang="en-US" sz="4400" i="1" dirty="0">
                <a:solidFill>
                  <a:schemeClr val="accent1"/>
                </a:solidFill>
                <a:latin typeface="American Typewriter" panose="02090604020004020304" pitchFamily="18" charset="77"/>
                <a:cs typeface="APPLE CHANCERY" panose="03020702040506060504" pitchFamily="66" charset="-79"/>
              </a:rPr>
            </a:br>
            <a:br>
              <a:rPr lang="en-US" sz="3600" i="1" dirty="0">
                <a:solidFill>
                  <a:schemeClr val="accent1"/>
                </a:solidFill>
                <a:latin typeface="American Typewriter" panose="02090604020004020304" pitchFamily="18" charset="77"/>
                <a:cs typeface="APPLE CHANCERY" panose="03020702040506060504" pitchFamily="66" charset="-79"/>
              </a:rPr>
            </a:br>
            <a:br>
              <a:rPr lang="en-US" sz="1800" i="1" dirty="0">
                <a:solidFill>
                  <a:schemeClr val="accent1"/>
                </a:solidFill>
                <a:latin typeface="American Typewriter" panose="02090604020004020304" pitchFamily="18" charset="77"/>
                <a:cs typeface="APPLE CHANCERY" panose="03020702040506060504" pitchFamily="66" charset="-79"/>
              </a:rPr>
            </a:br>
            <a:br>
              <a:rPr lang="en-US" sz="1800" i="1" dirty="0">
                <a:solidFill>
                  <a:schemeClr val="accent1"/>
                </a:solidFill>
                <a:latin typeface="American Typewriter" panose="02090604020004020304" pitchFamily="18" charset="77"/>
                <a:cs typeface="APPLE CHANCERY" panose="03020702040506060504" pitchFamily="66" charset="-79"/>
              </a:rPr>
            </a:br>
            <a:endParaRPr lang="en-US" dirty="0"/>
          </a:p>
        </p:txBody>
      </p:sp>
      <p:pic>
        <p:nvPicPr>
          <p:cNvPr id="5" name="Picture 4" descr="A cartoon of a lioness&#10;&#10;Description automatically generated">
            <a:extLst>
              <a:ext uri="{FF2B5EF4-FFF2-40B4-BE49-F238E27FC236}">
                <a16:creationId xmlns:a16="http://schemas.microsoft.com/office/drawing/2014/main" id="{92A56017-257A-6DA2-2B8A-BE3230A3A40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3516" y="2907532"/>
            <a:ext cx="4475049" cy="3797669"/>
          </a:xfrm>
          <a:prstGeom prst="rect">
            <a:avLst/>
          </a:prstGeom>
        </p:spPr>
      </p:pic>
      <p:pic>
        <p:nvPicPr>
          <p:cNvPr id="8" name="Picture 7" descr="A cartoon of animals on a cliff&#10;&#10;Description automatically generated">
            <a:extLst>
              <a:ext uri="{FF2B5EF4-FFF2-40B4-BE49-F238E27FC236}">
                <a16:creationId xmlns:a16="http://schemas.microsoft.com/office/drawing/2014/main" id="{322246A4-C26B-ECB7-DE19-ADC0C25A838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26720" y="142874"/>
            <a:ext cx="3948642" cy="2786063"/>
          </a:xfrm>
          <a:prstGeom prst="rect">
            <a:avLst/>
          </a:prstGeom>
        </p:spPr>
      </p:pic>
    </p:spTree>
    <p:extLst>
      <p:ext uri="{BB962C8B-B14F-4D97-AF65-F5344CB8AC3E}">
        <p14:creationId xmlns:p14="http://schemas.microsoft.com/office/powerpoint/2010/main" val="524790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Online Media 1" descr="Lion King - Hyena Chase Scene">
            <a:hlinkClick r:id="" action="ppaction://media"/>
            <a:extLst>
              <a:ext uri="{FF2B5EF4-FFF2-40B4-BE49-F238E27FC236}">
                <a16:creationId xmlns:a16="http://schemas.microsoft.com/office/drawing/2014/main" id="{6BFB5961-6B88-337E-D6CE-C74731509DCA}"/>
              </a:ext>
            </a:extLst>
          </p:cNvPr>
          <p:cNvPicPr>
            <a:picLocks noRot="1" noChangeAspect="1"/>
          </p:cNvPicPr>
          <p:nvPr>
            <a:videoFile r:link="rId1"/>
          </p:nvPr>
        </p:nvPicPr>
        <p:blipFill>
          <a:blip r:embed="rId3"/>
          <a:stretch>
            <a:fillRect/>
          </a:stretch>
        </p:blipFill>
        <p:spPr>
          <a:xfrm>
            <a:off x="1815548" y="980661"/>
            <a:ext cx="8115474" cy="4807075"/>
          </a:xfrm>
          <a:prstGeom prst="rect">
            <a:avLst/>
          </a:prstGeom>
        </p:spPr>
      </p:pic>
      <p:sp>
        <p:nvSpPr>
          <p:cNvPr id="5" name="TextBox 4">
            <a:extLst>
              <a:ext uri="{FF2B5EF4-FFF2-40B4-BE49-F238E27FC236}">
                <a16:creationId xmlns:a16="http://schemas.microsoft.com/office/drawing/2014/main" id="{2EC97BF0-E8F7-EB9C-E886-0D9027258A5B}"/>
              </a:ext>
            </a:extLst>
          </p:cNvPr>
          <p:cNvSpPr txBox="1"/>
          <p:nvPr/>
        </p:nvSpPr>
        <p:spPr>
          <a:xfrm>
            <a:off x="3622759" y="5877339"/>
            <a:ext cx="4946482" cy="646331"/>
          </a:xfrm>
          <a:prstGeom prst="rect">
            <a:avLst/>
          </a:prstGeom>
          <a:noFill/>
        </p:spPr>
        <p:txBody>
          <a:bodyPr wrap="none" rtlCol="0">
            <a:spAutoFit/>
          </a:bodyPr>
          <a:lstStyle/>
          <a:p>
            <a:r>
              <a:rPr lang="en-US" dirty="0">
                <a:solidFill>
                  <a:schemeClr val="accent1"/>
                </a:solidFill>
              </a:rPr>
              <a:t>SCAR ORDERS THE HEYANES TO KILL SIMBA</a:t>
            </a:r>
          </a:p>
          <a:p>
            <a:endParaRPr lang="en-US" dirty="0"/>
          </a:p>
        </p:txBody>
      </p:sp>
    </p:spTree>
    <p:extLst>
      <p:ext uri="{BB962C8B-B14F-4D97-AF65-F5344CB8AC3E}">
        <p14:creationId xmlns:p14="http://schemas.microsoft.com/office/powerpoint/2010/main" val="243163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EF6346-D884-482F-5B5F-1372BBD142D0}"/>
              </a:ext>
            </a:extLst>
          </p:cNvPr>
          <p:cNvSpPr>
            <a:spLocks noGrp="1"/>
          </p:cNvSpPr>
          <p:nvPr>
            <p:ph type="title"/>
          </p:nvPr>
        </p:nvSpPr>
        <p:spPr>
          <a:xfrm>
            <a:off x="2328018" y="104503"/>
            <a:ext cx="3422469" cy="627017"/>
          </a:xfrm>
        </p:spPr>
        <p:txBody>
          <a:bodyPr vert="horz" lIns="91440" tIns="45720" rIns="91440" bIns="45720" rtlCol="0" anchor="t">
            <a:noAutofit/>
          </a:bodyPr>
          <a:lstStyle/>
          <a:p>
            <a:pPr>
              <a:lnSpc>
                <a:spcPct val="90000"/>
              </a:lnSpc>
            </a:pPr>
            <a:r>
              <a:rPr lang="en-US" spc="200" dirty="0">
                <a:solidFill>
                  <a:srgbClr val="FF0000"/>
                </a:solidFill>
                <a:latin typeface="American Typewriter" panose="02090604020004020304" pitchFamily="18" charset="77"/>
              </a:rPr>
              <a:t>SYMPTOMS</a:t>
            </a:r>
            <a:r>
              <a:rPr lang="en-US" b="0" spc="200" dirty="0">
                <a:solidFill>
                  <a:srgbClr val="FF0000"/>
                </a:solidFill>
                <a:latin typeface="American Typewriter" panose="02090604020004020304" pitchFamily="18" charset="77"/>
              </a:rPr>
              <a:t>:</a:t>
            </a:r>
          </a:p>
        </p:txBody>
      </p:sp>
      <p:sp>
        <p:nvSpPr>
          <p:cNvPr id="4" name="Text Placeholder 3">
            <a:extLst>
              <a:ext uri="{FF2B5EF4-FFF2-40B4-BE49-F238E27FC236}">
                <a16:creationId xmlns:a16="http://schemas.microsoft.com/office/drawing/2014/main" id="{D45FE0F6-F02F-C8BF-CF45-0AE027F49870}"/>
              </a:ext>
            </a:extLst>
          </p:cNvPr>
          <p:cNvSpPr>
            <a:spLocks noGrp="1"/>
          </p:cNvSpPr>
          <p:nvPr>
            <p:ph type="body" sz="half" idx="2"/>
          </p:nvPr>
        </p:nvSpPr>
        <p:spPr>
          <a:xfrm>
            <a:off x="0" y="731520"/>
            <a:ext cx="7367451" cy="6021977"/>
          </a:xfrm>
        </p:spPr>
        <p:txBody>
          <a:bodyPr vert="horz" lIns="91440" tIns="45720" rIns="91440" bIns="45720" rtlCol="0">
            <a:normAutofit fontScale="40000" lnSpcReduction="20000"/>
          </a:bodyPr>
          <a:lstStyle/>
          <a:p>
            <a:pPr marL="285750" indent="-285750" algn="l">
              <a:lnSpc>
                <a:spcPct val="110000"/>
              </a:lnSpc>
              <a:spcBef>
                <a:spcPts val="700"/>
              </a:spcBef>
              <a:buClr>
                <a:schemeClr val="accent1"/>
              </a:buClr>
              <a:buFont typeface="Wingdings" pitchFamily="2" charset="2"/>
              <a:buChar char="q"/>
            </a:pPr>
            <a:r>
              <a:rPr lang="en-US" sz="4600" b="1" i="1" dirty="0">
                <a:solidFill>
                  <a:schemeClr val="tx1"/>
                </a:solidFill>
              </a:rPr>
              <a:t>Paranoid </a:t>
            </a:r>
          </a:p>
          <a:p>
            <a:pPr marL="285750" indent="-285750" algn="ctr">
              <a:lnSpc>
                <a:spcPct val="110000"/>
              </a:lnSpc>
              <a:spcBef>
                <a:spcPts val="700"/>
              </a:spcBef>
              <a:buClr>
                <a:srgbClr val="FF0000"/>
              </a:buClr>
              <a:buFont typeface="Arial" panose="020B0604020202020204" pitchFamily="34" charset="0"/>
              <a:buChar char="•"/>
            </a:pPr>
            <a:r>
              <a:rPr lang="en-US" sz="4600" b="1" i="1" dirty="0">
                <a:solidFill>
                  <a:schemeClr val="tx1"/>
                </a:solidFill>
              </a:rPr>
              <a:t>Constant assumption that others are out to</a:t>
            </a:r>
          </a:p>
          <a:p>
            <a:pPr marL="285750" indent="-285750" algn="ctr">
              <a:lnSpc>
                <a:spcPct val="110000"/>
              </a:lnSpc>
              <a:spcBef>
                <a:spcPts val="700"/>
              </a:spcBef>
              <a:buClr>
                <a:srgbClr val="FF0000"/>
              </a:buClr>
              <a:buFont typeface="Arial" panose="020B0604020202020204" pitchFamily="34" charset="0"/>
              <a:buChar char="•"/>
            </a:pPr>
            <a:r>
              <a:rPr lang="en-US" sz="4600" b="1" i="1" dirty="0">
                <a:solidFill>
                  <a:schemeClr val="tx1"/>
                </a:solidFill>
              </a:rPr>
              <a:t>Undermine him, even when they are not</a:t>
            </a:r>
          </a:p>
          <a:p>
            <a:pPr marL="285750" indent="-285750" algn="l">
              <a:lnSpc>
                <a:spcPct val="110000"/>
              </a:lnSpc>
              <a:spcBef>
                <a:spcPts val="700"/>
              </a:spcBef>
              <a:buClr>
                <a:schemeClr val="accent1"/>
              </a:buClr>
              <a:buFont typeface="Wingdings" pitchFamily="2" charset="2"/>
              <a:buChar char="q"/>
            </a:pPr>
            <a:r>
              <a:rPr lang="en-US" sz="4600" b="1" i="1" dirty="0">
                <a:solidFill>
                  <a:schemeClr val="tx1"/>
                </a:solidFill>
              </a:rPr>
              <a:t>Lack of empathy &amp; blunted or performative</a:t>
            </a:r>
          </a:p>
          <a:p>
            <a:pPr marL="285750" indent="-285750">
              <a:lnSpc>
                <a:spcPct val="110000"/>
              </a:lnSpc>
              <a:spcBef>
                <a:spcPts val="700"/>
              </a:spcBef>
              <a:buClr>
                <a:srgbClr val="FF0000"/>
              </a:buClr>
              <a:buFont typeface="Arial" panose="020B0604020202020204" pitchFamily="34" charset="0"/>
              <a:buChar char="•"/>
            </a:pPr>
            <a:r>
              <a:rPr lang="en-US" sz="4600" b="1" i="1" dirty="0">
                <a:solidFill>
                  <a:schemeClr val="tx1"/>
                </a:solidFill>
              </a:rPr>
              <a:t>Mimics charm</a:t>
            </a:r>
          </a:p>
          <a:p>
            <a:pPr marL="285750" indent="-285750" algn="ctr">
              <a:lnSpc>
                <a:spcPct val="110000"/>
              </a:lnSpc>
              <a:spcBef>
                <a:spcPts val="700"/>
              </a:spcBef>
              <a:buClr>
                <a:srgbClr val="FF0000"/>
              </a:buClr>
              <a:buFont typeface="Arial" panose="020B0604020202020204" pitchFamily="34" charset="0"/>
              <a:buChar char="•"/>
            </a:pPr>
            <a:r>
              <a:rPr lang="en-US" sz="4600" b="1" i="1" dirty="0">
                <a:solidFill>
                  <a:schemeClr val="tx1"/>
                </a:solidFill>
              </a:rPr>
              <a:t>He observes empathy but does not experience it</a:t>
            </a:r>
          </a:p>
          <a:p>
            <a:pPr marL="285750" indent="-285750" algn="l">
              <a:lnSpc>
                <a:spcPct val="110000"/>
              </a:lnSpc>
              <a:spcBef>
                <a:spcPts val="700"/>
              </a:spcBef>
              <a:buClr>
                <a:schemeClr val="accent1"/>
              </a:buClr>
              <a:buFont typeface="Wingdings" pitchFamily="2" charset="2"/>
              <a:buChar char="q"/>
            </a:pPr>
            <a:r>
              <a:rPr lang="en-US" sz="4600" b="1" i="1" dirty="0">
                <a:solidFill>
                  <a:schemeClr val="tx1"/>
                </a:solidFill>
              </a:rPr>
              <a:t>Chronic insecurity </a:t>
            </a:r>
          </a:p>
          <a:p>
            <a:pPr marL="285750" indent="-285750" algn="ctr">
              <a:lnSpc>
                <a:spcPct val="110000"/>
              </a:lnSpc>
              <a:spcBef>
                <a:spcPts val="700"/>
              </a:spcBef>
              <a:buClr>
                <a:srgbClr val="FF0000"/>
              </a:buClr>
              <a:buFont typeface="Arial" panose="020B0604020202020204" pitchFamily="34" charset="0"/>
              <a:buChar char="•"/>
            </a:pPr>
            <a:r>
              <a:rPr lang="en-US" sz="4600" b="1" i="1" dirty="0">
                <a:solidFill>
                  <a:schemeClr val="tx1"/>
                </a:solidFill>
              </a:rPr>
              <a:t>Masked by arrogance</a:t>
            </a:r>
          </a:p>
          <a:p>
            <a:pPr marL="285750" indent="-285750" algn="ctr">
              <a:lnSpc>
                <a:spcPct val="110000"/>
              </a:lnSpc>
              <a:spcBef>
                <a:spcPts val="700"/>
              </a:spcBef>
              <a:buClr>
                <a:srgbClr val="FF0000"/>
              </a:buClr>
              <a:buFont typeface="Arial" panose="020B0604020202020204" pitchFamily="34" charset="0"/>
              <a:buChar char="•"/>
            </a:pPr>
            <a:r>
              <a:rPr lang="en-US" sz="4600" b="1" i="1" dirty="0">
                <a:solidFill>
                  <a:schemeClr val="tx1"/>
                </a:solidFill>
              </a:rPr>
              <a:t>Struggles with feelings of deep inadequacy</a:t>
            </a:r>
          </a:p>
          <a:p>
            <a:pPr marL="285750" indent="-285750" algn="ctr">
              <a:lnSpc>
                <a:spcPct val="110000"/>
              </a:lnSpc>
              <a:spcBef>
                <a:spcPts val="700"/>
              </a:spcBef>
              <a:buClr>
                <a:srgbClr val="FF0000"/>
              </a:buClr>
              <a:buFont typeface="Arial" panose="020B0604020202020204" pitchFamily="34" charset="0"/>
              <a:buChar char="•"/>
            </a:pPr>
            <a:r>
              <a:rPr lang="en-US" sz="4600" b="1" i="1" dirty="0">
                <a:solidFill>
                  <a:schemeClr val="tx1"/>
                </a:solidFill>
              </a:rPr>
              <a:t>He wants dominance</a:t>
            </a:r>
          </a:p>
          <a:p>
            <a:pPr marL="342900" indent="-342900" algn="l">
              <a:lnSpc>
                <a:spcPct val="110000"/>
              </a:lnSpc>
              <a:spcBef>
                <a:spcPts val="700"/>
              </a:spcBef>
              <a:buClr>
                <a:schemeClr val="accent1"/>
              </a:buClr>
              <a:buFont typeface="Wingdings" pitchFamily="2" charset="2"/>
              <a:buChar char="q"/>
            </a:pPr>
            <a:r>
              <a:rPr lang="en-US" sz="4600" b="1" i="1" dirty="0">
                <a:solidFill>
                  <a:schemeClr val="tx1"/>
                </a:solidFill>
              </a:rPr>
              <a:t>Persistent grudge</a:t>
            </a:r>
          </a:p>
          <a:p>
            <a:pPr marL="342900" indent="-342900" algn="ctr">
              <a:lnSpc>
                <a:spcPct val="110000"/>
              </a:lnSpc>
              <a:spcBef>
                <a:spcPts val="700"/>
              </a:spcBef>
              <a:buClr>
                <a:srgbClr val="FF0000"/>
              </a:buClr>
              <a:buFont typeface="Arial" panose="020B0604020202020204" pitchFamily="34" charset="0"/>
              <a:buChar char="•"/>
            </a:pPr>
            <a:r>
              <a:rPr lang="en-US" sz="4600" b="1" i="1" dirty="0">
                <a:solidFill>
                  <a:schemeClr val="tx1"/>
                </a:solidFill>
              </a:rPr>
              <a:t>Almost obsessive</a:t>
            </a:r>
          </a:p>
          <a:p>
            <a:pPr marL="342900" indent="-342900" algn="ctr">
              <a:lnSpc>
                <a:spcPct val="110000"/>
              </a:lnSpc>
              <a:spcBef>
                <a:spcPts val="700"/>
              </a:spcBef>
              <a:buClr>
                <a:srgbClr val="FF0000"/>
              </a:buClr>
              <a:buFont typeface="Arial" panose="020B0604020202020204" pitchFamily="34" charset="0"/>
              <a:buChar char="•"/>
            </a:pPr>
            <a:r>
              <a:rPr lang="en-US" sz="4600" b="1" i="1" dirty="0">
                <a:solidFill>
                  <a:schemeClr val="tx1"/>
                </a:solidFill>
              </a:rPr>
              <a:t>He doesn’t just hold onto the past, but he’s building A whole new identity around them</a:t>
            </a:r>
          </a:p>
          <a:p>
            <a:pPr marL="285750" indent="-285750" algn="l">
              <a:lnSpc>
                <a:spcPct val="110000"/>
              </a:lnSpc>
              <a:spcBef>
                <a:spcPts val="700"/>
              </a:spcBef>
              <a:buClr>
                <a:schemeClr val="accent1"/>
              </a:buClr>
              <a:buFont typeface="Wingdings" pitchFamily="2" charset="2"/>
              <a:buChar char="q"/>
            </a:pPr>
            <a:r>
              <a:rPr lang="en-US" sz="4600" b="1" i="1" dirty="0">
                <a:solidFill>
                  <a:schemeClr val="tx1"/>
                </a:solidFill>
              </a:rPr>
              <a:t>Delusional entitlement</a:t>
            </a:r>
          </a:p>
          <a:p>
            <a:pPr marL="342900" indent="-342900" algn="ctr">
              <a:lnSpc>
                <a:spcPct val="110000"/>
              </a:lnSpc>
              <a:spcBef>
                <a:spcPts val="700"/>
              </a:spcBef>
              <a:buClr>
                <a:srgbClr val="FF0000"/>
              </a:buClr>
              <a:buFont typeface="Arial" panose="020B0604020202020204" pitchFamily="34" charset="0"/>
              <a:buChar char="•"/>
            </a:pPr>
            <a:r>
              <a:rPr lang="en-US" sz="4600" b="1" i="1" dirty="0">
                <a:solidFill>
                  <a:schemeClr val="tx1"/>
                </a:solidFill>
              </a:rPr>
              <a:t>Beliefs that the throne should be his</a:t>
            </a:r>
          </a:p>
          <a:p>
            <a:pPr marL="342900" indent="-342900" algn="ctr">
              <a:lnSpc>
                <a:spcPct val="110000"/>
              </a:lnSpc>
              <a:spcBef>
                <a:spcPts val="700"/>
              </a:spcBef>
              <a:buClr>
                <a:srgbClr val="FF0000"/>
              </a:buClr>
              <a:buFont typeface="Arial" panose="020B0604020202020204" pitchFamily="34" charset="0"/>
              <a:buChar char="•"/>
            </a:pPr>
            <a:r>
              <a:rPr lang="en-US" sz="4600" b="1" i="1" dirty="0">
                <a:solidFill>
                  <a:schemeClr val="tx1"/>
                </a:solidFill>
              </a:rPr>
              <a:t>Actions are cold and calculated</a:t>
            </a:r>
          </a:p>
          <a:p>
            <a:pPr marL="342900" indent="-342900" algn="ctr">
              <a:lnSpc>
                <a:spcPct val="110000"/>
              </a:lnSpc>
              <a:spcBef>
                <a:spcPts val="700"/>
              </a:spcBef>
              <a:buClr>
                <a:srgbClr val="FF0000"/>
              </a:buClr>
              <a:buFont typeface="Arial" panose="020B0604020202020204" pitchFamily="34" charset="0"/>
              <a:buChar char="•"/>
            </a:pPr>
            <a:r>
              <a:rPr lang="en-US" sz="4600" b="1" i="1" dirty="0">
                <a:solidFill>
                  <a:schemeClr val="tx1"/>
                </a:solidFill>
              </a:rPr>
              <a:t>He tricks other lions to gain power</a:t>
            </a:r>
          </a:p>
          <a:p>
            <a:pPr>
              <a:lnSpc>
                <a:spcPct val="110000"/>
              </a:lnSpc>
              <a:spcBef>
                <a:spcPts val="700"/>
              </a:spcBef>
              <a:buClr>
                <a:schemeClr val="accent1"/>
              </a:buClr>
            </a:pPr>
            <a:endParaRPr lang="en-US" sz="2000" b="1" i="1" dirty="0">
              <a:solidFill>
                <a:schemeClr val="tx1"/>
              </a:solidFill>
            </a:endParaRPr>
          </a:p>
        </p:txBody>
      </p:sp>
      <p:pic>
        <p:nvPicPr>
          <p:cNvPr id="10" name="Picture 9">
            <a:extLst>
              <a:ext uri="{FF2B5EF4-FFF2-40B4-BE49-F238E27FC236}">
                <a16:creationId xmlns:a16="http://schemas.microsoft.com/office/drawing/2014/main" id="{E257A4DE-4E36-918E-69FB-A131077EB8DF}"/>
              </a:ext>
            </a:extLst>
          </p:cNvPr>
          <p:cNvPicPr>
            <a:picLocks noChangeAspect="1"/>
          </p:cNvPicPr>
          <p:nvPr/>
        </p:nvPicPr>
        <p:blipFill>
          <a:blip r:embed="rId2">
            <a:extLst>
              <a:ext uri="{837473B0-CC2E-450A-ABE3-18F120FF3D39}">
                <a1611:picAttrSrcUrl xmlns:a1611="http://schemas.microsoft.com/office/drawing/2016/11/main" r:id="rId3"/>
              </a:ext>
            </a:extLst>
          </a:blip>
          <a:srcRect/>
          <a:stretch/>
        </p:blipFill>
        <p:spPr>
          <a:xfrm>
            <a:off x="7555991" y="928689"/>
            <a:ext cx="4416933" cy="5243512"/>
          </a:xfrm>
          <a:prstGeom prst="rect">
            <a:avLst/>
          </a:prstGeom>
        </p:spPr>
      </p:pic>
      <p:sp>
        <p:nvSpPr>
          <p:cNvPr id="11" name="TextBox 10">
            <a:extLst>
              <a:ext uri="{FF2B5EF4-FFF2-40B4-BE49-F238E27FC236}">
                <a16:creationId xmlns:a16="http://schemas.microsoft.com/office/drawing/2014/main" id="{B7D8E120-EC31-E805-DD8B-AD03361F4F7D}"/>
              </a:ext>
            </a:extLst>
          </p:cNvPr>
          <p:cNvSpPr txBox="1"/>
          <p:nvPr/>
        </p:nvSpPr>
        <p:spPr>
          <a:xfrm>
            <a:off x="7555992" y="4891834"/>
            <a:ext cx="184731" cy="230832"/>
          </a:xfrm>
          <a:prstGeom prst="rect">
            <a:avLst/>
          </a:prstGeom>
          <a:solidFill>
            <a:srgbClr val="000000"/>
          </a:solidFill>
        </p:spPr>
        <p:txBody>
          <a:bodyPr wrap="none" rtlCol="0">
            <a:spAutoFit/>
          </a:bodyPr>
          <a:lstStyle/>
          <a:p>
            <a:endParaRPr lang="en-US" sz="900" dirty="0"/>
          </a:p>
        </p:txBody>
      </p:sp>
    </p:spTree>
    <p:extLst>
      <p:ext uri="{BB962C8B-B14F-4D97-AF65-F5344CB8AC3E}">
        <p14:creationId xmlns:p14="http://schemas.microsoft.com/office/powerpoint/2010/main" val="3783989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 name="Rectangle 108">
            <a:extLst>
              <a:ext uri="{FF2B5EF4-FFF2-40B4-BE49-F238E27FC236}">
                <a16:creationId xmlns:a16="http://schemas.microsoft.com/office/drawing/2014/main" id="{62704ED4-17AD-4155-82BF-349125232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a:extLst>
              <a:ext uri="{FF2B5EF4-FFF2-40B4-BE49-F238E27FC236}">
                <a16:creationId xmlns:a16="http://schemas.microsoft.com/office/drawing/2014/main" id="{94030ADA-F758-4871-82A9-A900D3A1C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1" name="Freeform 5">
              <a:extLst>
                <a:ext uri="{FF2B5EF4-FFF2-40B4-BE49-F238E27FC236}">
                  <a16:creationId xmlns:a16="http://schemas.microsoft.com/office/drawing/2014/main" id="{C03A5D77-B569-4446-A13F-5F2B66B89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Freeform 6">
              <a:extLst>
                <a:ext uri="{FF2B5EF4-FFF2-40B4-BE49-F238E27FC236}">
                  <a16:creationId xmlns:a16="http://schemas.microsoft.com/office/drawing/2014/main" id="{1910AFDB-600F-419E-B8A2-C910C91CC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 name="Freeform 7">
              <a:extLst>
                <a:ext uri="{FF2B5EF4-FFF2-40B4-BE49-F238E27FC236}">
                  <a16:creationId xmlns:a16="http://schemas.microsoft.com/office/drawing/2014/main" id="{8BA9642D-E707-4E5C-AD56-5B4201F77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 name="Freeform 8">
              <a:extLst>
                <a:ext uri="{FF2B5EF4-FFF2-40B4-BE49-F238E27FC236}">
                  <a16:creationId xmlns:a16="http://schemas.microsoft.com/office/drawing/2014/main" id="{6BE43368-BE27-4B0F-996B-F8020ECC8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 name="Freeform 9">
              <a:extLst>
                <a:ext uri="{FF2B5EF4-FFF2-40B4-BE49-F238E27FC236}">
                  <a16:creationId xmlns:a16="http://schemas.microsoft.com/office/drawing/2014/main" id="{1C2AFC90-DCD5-4CC4-B572-09469E8927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 name="Freeform 10">
              <a:extLst>
                <a:ext uri="{FF2B5EF4-FFF2-40B4-BE49-F238E27FC236}">
                  <a16:creationId xmlns:a16="http://schemas.microsoft.com/office/drawing/2014/main" id="{EEC73C1F-7C9B-41BF-A454-152B90AF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 name="Freeform 11">
              <a:extLst>
                <a:ext uri="{FF2B5EF4-FFF2-40B4-BE49-F238E27FC236}">
                  <a16:creationId xmlns:a16="http://schemas.microsoft.com/office/drawing/2014/main" id="{B9387A9D-115C-4CC5-9107-97827EFF8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12">
              <a:extLst>
                <a:ext uri="{FF2B5EF4-FFF2-40B4-BE49-F238E27FC236}">
                  <a16:creationId xmlns:a16="http://schemas.microsoft.com/office/drawing/2014/main" id="{69CF2257-1227-45F2-8310-EF03857E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Freeform 13">
              <a:extLst>
                <a:ext uri="{FF2B5EF4-FFF2-40B4-BE49-F238E27FC236}">
                  <a16:creationId xmlns:a16="http://schemas.microsoft.com/office/drawing/2014/main" id="{914D598B-12C8-4050-872B-AB3C4790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14">
              <a:extLst>
                <a:ext uri="{FF2B5EF4-FFF2-40B4-BE49-F238E27FC236}">
                  <a16:creationId xmlns:a16="http://schemas.microsoft.com/office/drawing/2014/main" id="{43441426-0436-4C62-93CB-7B23121194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Freeform 15">
              <a:extLst>
                <a:ext uri="{FF2B5EF4-FFF2-40B4-BE49-F238E27FC236}">
                  <a16:creationId xmlns:a16="http://schemas.microsoft.com/office/drawing/2014/main" id="{8174AF5F-E0DA-457B-9C6D-B6793C36A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 name="Freeform 16">
              <a:extLst>
                <a:ext uri="{FF2B5EF4-FFF2-40B4-BE49-F238E27FC236}">
                  <a16:creationId xmlns:a16="http://schemas.microsoft.com/office/drawing/2014/main" id="{40D36E6D-6BFF-4FB5-9EEB-3A36B79562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 name="Freeform 17">
              <a:extLst>
                <a:ext uri="{FF2B5EF4-FFF2-40B4-BE49-F238E27FC236}">
                  <a16:creationId xmlns:a16="http://schemas.microsoft.com/office/drawing/2014/main" id="{5159A95D-574D-4341-8A5B-5EB05EF2C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Freeform 18">
              <a:extLst>
                <a:ext uri="{FF2B5EF4-FFF2-40B4-BE49-F238E27FC236}">
                  <a16:creationId xmlns:a16="http://schemas.microsoft.com/office/drawing/2014/main" id="{CC2519B6-9E4D-48AA-8E1D-413BEEEEE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 name="Freeform 19">
              <a:extLst>
                <a:ext uri="{FF2B5EF4-FFF2-40B4-BE49-F238E27FC236}">
                  <a16:creationId xmlns:a16="http://schemas.microsoft.com/office/drawing/2014/main" id="{91EFD00E-D9BB-4F8F-9652-1514A200A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 name="Freeform 20">
              <a:extLst>
                <a:ext uri="{FF2B5EF4-FFF2-40B4-BE49-F238E27FC236}">
                  <a16:creationId xmlns:a16="http://schemas.microsoft.com/office/drawing/2014/main" id="{78EDA1A4-47D4-4C8C-94C1-20520CA08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 name="Freeform 21">
              <a:extLst>
                <a:ext uri="{FF2B5EF4-FFF2-40B4-BE49-F238E27FC236}">
                  <a16:creationId xmlns:a16="http://schemas.microsoft.com/office/drawing/2014/main" id="{EF948F9B-2B64-4D46-B645-564490CD5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 name="Freeform 22">
              <a:extLst>
                <a:ext uri="{FF2B5EF4-FFF2-40B4-BE49-F238E27FC236}">
                  <a16:creationId xmlns:a16="http://schemas.microsoft.com/office/drawing/2014/main" id="{95BA89D9-B358-4064-A9B6-44592BB971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Freeform 23">
              <a:extLst>
                <a:ext uri="{FF2B5EF4-FFF2-40B4-BE49-F238E27FC236}">
                  <a16:creationId xmlns:a16="http://schemas.microsoft.com/office/drawing/2014/main" id="{B1D008F9-9A52-429E-9615-0BB796945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30" name="Rectangle 129">
            <a:extLst>
              <a:ext uri="{FF2B5EF4-FFF2-40B4-BE49-F238E27FC236}">
                <a16:creationId xmlns:a16="http://schemas.microsoft.com/office/drawing/2014/main" id="{E4BAAF5C-577F-43DB-8ACD-EDAB5A54E6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tx2">
                  <a:alpha val="38000"/>
                </a:schemeClr>
              </a:gs>
              <a:gs pos="0">
                <a:schemeClr val="bg1">
                  <a:lumMod val="95000"/>
                  <a:alpha val="12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424609-2C78-C3BC-1F9F-827D39C78DF1}"/>
              </a:ext>
            </a:extLst>
          </p:cNvPr>
          <p:cNvSpPr>
            <a:spLocks noGrp="1"/>
          </p:cNvSpPr>
          <p:nvPr>
            <p:ph type="ctrTitle"/>
          </p:nvPr>
        </p:nvSpPr>
        <p:spPr>
          <a:xfrm>
            <a:off x="807721" y="-523879"/>
            <a:ext cx="6884244" cy="6621049"/>
          </a:xfrm>
        </p:spPr>
        <p:txBody>
          <a:bodyPr anchor="ctr">
            <a:normAutofit/>
          </a:bodyPr>
          <a:lstStyle/>
          <a:p>
            <a:pPr algn="r"/>
            <a:r>
              <a:rPr lang="en-US" sz="8100" dirty="0">
                <a:solidFill>
                  <a:schemeClr val="tx1"/>
                </a:solidFill>
                <a:latin typeface="American Typewriter" panose="02090604020004020304" pitchFamily="18" charset="77"/>
              </a:rPr>
              <a:t>DIAGNOSIS</a:t>
            </a:r>
            <a:br>
              <a:rPr lang="en-US" sz="8100" dirty="0">
                <a:solidFill>
                  <a:schemeClr val="tx1"/>
                </a:solidFill>
              </a:rPr>
            </a:br>
            <a:br>
              <a:rPr lang="en-US" sz="8100" dirty="0">
                <a:solidFill>
                  <a:schemeClr val="tx1"/>
                </a:solidFill>
              </a:rPr>
            </a:br>
            <a:br>
              <a:rPr lang="en-US" sz="8100" dirty="0">
                <a:solidFill>
                  <a:schemeClr val="tx1"/>
                </a:solidFill>
              </a:rPr>
            </a:br>
            <a:br>
              <a:rPr lang="en-US" sz="8100" dirty="0">
                <a:solidFill>
                  <a:schemeClr val="tx1"/>
                </a:solidFill>
              </a:rPr>
            </a:br>
            <a:br>
              <a:rPr lang="en-US" sz="8100" dirty="0">
                <a:solidFill>
                  <a:schemeClr val="tx1"/>
                </a:solidFill>
              </a:rPr>
            </a:br>
            <a:endParaRPr lang="en-US" sz="8100" dirty="0">
              <a:solidFill>
                <a:schemeClr val="tx1"/>
              </a:solidFill>
            </a:endParaRPr>
          </a:p>
        </p:txBody>
      </p:sp>
      <p:sp>
        <p:nvSpPr>
          <p:cNvPr id="9" name="Subtitle 8">
            <a:extLst>
              <a:ext uri="{FF2B5EF4-FFF2-40B4-BE49-F238E27FC236}">
                <a16:creationId xmlns:a16="http://schemas.microsoft.com/office/drawing/2014/main" id="{0ED4630F-DFBD-512C-A0F2-8DEE6E0F5F5F}"/>
              </a:ext>
            </a:extLst>
          </p:cNvPr>
          <p:cNvSpPr>
            <a:spLocks noGrp="1"/>
          </p:cNvSpPr>
          <p:nvPr>
            <p:ph type="subTitle" idx="1"/>
          </p:nvPr>
        </p:nvSpPr>
        <p:spPr>
          <a:xfrm>
            <a:off x="8682565" y="-303697"/>
            <a:ext cx="3303588" cy="5083516"/>
          </a:xfrm>
        </p:spPr>
        <p:txBody>
          <a:bodyPr anchor="ctr">
            <a:normAutofit/>
          </a:bodyPr>
          <a:lstStyle/>
          <a:p>
            <a:pPr marL="342900" indent="-342900" algn="l">
              <a:buFont typeface="Wingdings" pitchFamily="2" charset="2"/>
              <a:buChar char="§"/>
            </a:pPr>
            <a:r>
              <a:rPr lang="en-US" sz="2400" b="1" dirty="0">
                <a:solidFill>
                  <a:schemeClr val="tx1"/>
                </a:solidFill>
                <a:latin typeface="American Typewriter" panose="02090604020004020304" pitchFamily="18" charset="77"/>
              </a:rPr>
              <a:t>NARCISSISTIC PERSONALITY DISORDER</a:t>
            </a:r>
          </a:p>
          <a:p>
            <a:pPr marL="342900" indent="-342900" algn="l">
              <a:buFont typeface="Wingdings" pitchFamily="2" charset="2"/>
              <a:buChar char="§"/>
            </a:pPr>
            <a:r>
              <a:rPr lang="en-US" sz="2400" b="1" dirty="0">
                <a:solidFill>
                  <a:schemeClr val="tx1"/>
                </a:solidFill>
                <a:latin typeface="American Typewriter" panose="02090604020004020304" pitchFamily="18" charset="77"/>
              </a:rPr>
              <a:t>ANTISOCIAL PERSONALITY DISORDER</a:t>
            </a:r>
          </a:p>
          <a:p>
            <a:pPr marL="342900" indent="-342900" algn="l">
              <a:buFont typeface="Wingdings" pitchFamily="2" charset="2"/>
              <a:buChar char="§"/>
            </a:pPr>
            <a:r>
              <a:rPr lang="en-US" sz="2400" b="1" dirty="0">
                <a:solidFill>
                  <a:schemeClr val="tx1"/>
                </a:solidFill>
                <a:latin typeface="American Typewriter" panose="02090604020004020304" pitchFamily="18" charset="77"/>
              </a:rPr>
              <a:t>PARARNOID PERSONILTY DISORDER</a:t>
            </a:r>
          </a:p>
          <a:p>
            <a:pPr marL="342900" indent="-342900" algn="l">
              <a:buFont typeface="Wingdings" pitchFamily="2" charset="2"/>
              <a:buChar char="§"/>
            </a:pPr>
            <a:r>
              <a:rPr lang="en-US" sz="2400" b="1" dirty="0">
                <a:solidFill>
                  <a:schemeClr val="tx1"/>
                </a:solidFill>
                <a:latin typeface="American Typewriter" panose="02090604020004020304" pitchFamily="18" charset="77"/>
              </a:rPr>
              <a:t>DARK PERSONALITY </a:t>
            </a:r>
          </a:p>
        </p:txBody>
      </p:sp>
      <p:sp>
        <p:nvSpPr>
          <p:cNvPr id="108" name="Isosceles Triangle 107">
            <a:extLst>
              <a:ext uri="{FF2B5EF4-FFF2-40B4-BE49-F238E27FC236}">
                <a16:creationId xmlns:a16="http://schemas.microsoft.com/office/drawing/2014/main" id="{78B6E08A-861F-4A1A-BCF0-69429C5A2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025316" y="3342776"/>
            <a:ext cx="200040" cy="17244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2" name="TextBox 81">
            <a:extLst>
              <a:ext uri="{FF2B5EF4-FFF2-40B4-BE49-F238E27FC236}">
                <a16:creationId xmlns:a16="http://schemas.microsoft.com/office/drawing/2014/main" id="{AC90C16D-7621-C180-2D61-D16EF7A17A7C}"/>
              </a:ext>
            </a:extLst>
          </p:cNvPr>
          <p:cNvSpPr txBox="1"/>
          <p:nvPr/>
        </p:nvSpPr>
        <p:spPr>
          <a:xfrm>
            <a:off x="419589" y="931194"/>
            <a:ext cx="8305838" cy="5847755"/>
          </a:xfrm>
          <a:prstGeom prst="rect">
            <a:avLst/>
          </a:prstGeom>
          <a:noFill/>
        </p:spPr>
        <p:txBody>
          <a:bodyPr wrap="square" rtlCol="0">
            <a:spAutoFit/>
          </a:bodyPr>
          <a:lstStyle/>
          <a:p>
            <a:r>
              <a:rPr lang="en-US" sz="1700" b="1" i="1" u="sng" dirty="0">
                <a:latin typeface="American Typewriter" panose="02090604020004020304" pitchFamily="18" charset="77"/>
              </a:rPr>
              <a:t>NARCISSISTIC PERSONALITY DISORDER</a:t>
            </a:r>
            <a:r>
              <a:rPr lang="en-US" sz="1700" b="1" i="1" dirty="0"/>
              <a:t>: </a:t>
            </a:r>
            <a:r>
              <a:rPr lang="en-US" sz="1700" b="1" i="1" dirty="0">
                <a:solidFill>
                  <a:srgbClr val="222222"/>
                </a:solidFill>
                <a:latin typeface="Droid Serif"/>
              </a:rPr>
              <a:t>centers around</a:t>
            </a:r>
            <a:r>
              <a:rPr lang="en-US" sz="1700" b="1" i="1" dirty="0">
                <a:solidFill>
                  <a:srgbClr val="222222"/>
                </a:solidFill>
                <a:effectLst/>
                <a:latin typeface="Droid Serif"/>
              </a:rPr>
              <a:t> the individual; </a:t>
            </a:r>
          </a:p>
          <a:p>
            <a:r>
              <a:rPr lang="en-US" sz="1700" b="1" i="1" dirty="0">
                <a:solidFill>
                  <a:srgbClr val="222222"/>
                </a:solidFill>
                <a:effectLst/>
                <a:latin typeface="Droid Serif"/>
              </a:rPr>
              <a:t>However, with narcissistic personality disorder, individuals display a pattern of </a:t>
            </a:r>
          </a:p>
          <a:p>
            <a:r>
              <a:rPr lang="en-US" sz="1700" b="1" i="1" dirty="0">
                <a:solidFill>
                  <a:srgbClr val="222222"/>
                </a:solidFill>
                <a:effectLst/>
                <a:latin typeface="Droid Serif"/>
              </a:rPr>
              <a:t>grandiosity along with a lack of empathy for others. These proclamations may </a:t>
            </a:r>
          </a:p>
          <a:p>
            <a:r>
              <a:rPr lang="en-US" sz="1700" b="1" i="1" dirty="0">
                <a:solidFill>
                  <a:srgbClr val="222222"/>
                </a:solidFill>
                <a:effectLst/>
                <a:latin typeface="Droid Serif"/>
              </a:rPr>
              <a:t>also be fantasized to enhance their success or power. Oftentimes, they identify </a:t>
            </a:r>
          </a:p>
          <a:p>
            <a:r>
              <a:rPr lang="en-US" sz="1700" b="1" i="1" dirty="0">
                <a:solidFill>
                  <a:srgbClr val="222222"/>
                </a:solidFill>
                <a:effectLst/>
                <a:latin typeface="Droid Serif"/>
              </a:rPr>
              <a:t>themselves as “special” and will only interact with others of high status.</a:t>
            </a:r>
          </a:p>
          <a:p>
            <a:endParaRPr lang="en-US" sz="1700" b="1" i="1" dirty="0">
              <a:solidFill>
                <a:srgbClr val="222222"/>
              </a:solidFill>
              <a:latin typeface="Droid Serif"/>
            </a:endParaRPr>
          </a:p>
          <a:p>
            <a:r>
              <a:rPr lang="en-US" sz="1700" b="1" i="1" u="sng" dirty="0">
                <a:solidFill>
                  <a:srgbClr val="222222"/>
                </a:solidFill>
                <a:latin typeface="American Typewriter" panose="02090604020004020304" pitchFamily="18" charset="77"/>
              </a:rPr>
              <a:t>ANTISOCIAL PERSONALITY DISORDER</a:t>
            </a:r>
            <a:r>
              <a:rPr lang="en-US" sz="1700" b="1" i="1" dirty="0">
                <a:solidFill>
                  <a:srgbClr val="222222"/>
                </a:solidFill>
                <a:latin typeface="Droid Serif"/>
              </a:rPr>
              <a:t>: </a:t>
            </a:r>
            <a:r>
              <a:rPr lang="en-US" sz="1700" b="1" i="1" dirty="0">
                <a:solidFill>
                  <a:srgbClr val="222222"/>
                </a:solidFill>
                <a:effectLst/>
                <a:latin typeface="Droid Serif"/>
              </a:rPr>
              <a:t>is the persistent pattern of disregard for, and violation of, the rights of others. This pattern of behavior begins in late childhood or early adolescence and continues throughout adulthood. A repetitive and persistent pattern of behaviors that violate the rights of others or major age-appropriate norms. Common behaviors of individuals with conduct disorder that go on to develop antisocial personality disorder are aggression toward people or animals, destruction of property, deceitfulness or theft, or serious violation of rules.</a:t>
            </a:r>
          </a:p>
          <a:p>
            <a:endParaRPr lang="en-US" sz="1700" b="1" i="1" u="sng" dirty="0">
              <a:solidFill>
                <a:srgbClr val="222222"/>
              </a:solidFill>
              <a:latin typeface="Droid Serif"/>
            </a:endParaRPr>
          </a:p>
          <a:p>
            <a:r>
              <a:rPr lang="en-US" sz="1700" b="1" i="1" u="sng" dirty="0">
                <a:latin typeface="American Typewriter" panose="02090604020004020304" pitchFamily="18" charset="77"/>
              </a:rPr>
              <a:t>PARANOID PERSONALITY DISORDER</a:t>
            </a:r>
            <a:r>
              <a:rPr lang="en-US" sz="1700" b="1" i="1" dirty="0">
                <a:latin typeface="American Typewriter" panose="02090604020004020304" pitchFamily="18" charset="77"/>
              </a:rPr>
              <a:t>:</a:t>
            </a:r>
            <a:r>
              <a:rPr lang="en-US" sz="1700" b="1" i="1" dirty="0"/>
              <a:t> </a:t>
            </a:r>
            <a:r>
              <a:rPr lang="en-US" sz="1700" b="1" i="1" dirty="0">
                <a:solidFill>
                  <a:srgbClr val="222222"/>
                </a:solidFill>
                <a:latin typeface="Droid Serif"/>
              </a:rPr>
              <a:t>is characterized by a marked distrust or suspicion of others. </a:t>
            </a:r>
            <a:r>
              <a:rPr lang="en-US" sz="1700" b="1" i="1" dirty="0">
                <a:solidFill>
                  <a:srgbClr val="222222"/>
                </a:solidFill>
                <a:effectLst/>
                <a:latin typeface="Droid Serif"/>
              </a:rPr>
              <a:t>Individuals with paranoid personality disorder often feel as though they have been deeply and irreversibly hurt by others, even though they lack evidence to support that these others intended to or did hurt them. Because of these persistent suspicions, they will doubt relationships that show true loyalty or trustworthiness</a:t>
            </a:r>
          </a:p>
          <a:p>
            <a:endParaRPr lang="en-US" sz="1700" b="1" i="1" dirty="0">
              <a:solidFill>
                <a:srgbClr val="222222"/>
              </a:solidFill>
              <a:effectLst/>
              <a:latin typeface="Droid Serif"/>
            </a:endParaRPr>
          </a:p>
          <a:p>
            <a:r>
              <a:rPr lang="en-US" sz="1700" b="1" i="1" dirty="0">
                <a:solidFill>
                  <a:schemeClr val="accent1"/>
                </a:solidFill>
              </a:rPr>
              <a:t>*</a:t>
            </a:r>
            <a:r>
              <a:rPr lang="en-US" sz="1700" b="0" i="0" dirty="0">
                <a:solidFill>
                  <a:schemeClr val="accent1"/>
                </a:solidFill>
                <a:effectLst/>
                <a:latin typeface="Droid Serif"/>
              </a:rPr>
              <a:t>Deceitfulness is another hallmark symptom of antisocial personality disorder, as individuals often lie repeatedly, generally to gain profit or pleasure*</a:t>
            </a:r>
            <a:endParaRPr lang="en-US" sz="1700" b="1" i="1" dirty="0">
              <a:solidFill>
                <a:schemeClr val="accent1"/>
              </a:solidFill>
            </a:endParaRPr>
          </a:p>
        </p:txBody>
      </p:sp>
      <p:pic>
        <p:nvPicPr>
          <p:cNvPr id="5" name="Picture 4" descr="A group of hyenas walking on a road&#10;&#10;Description automatically generated">
            <a:extLst>
              <a:ext uri="{FF2B5EF4-FFF2-40B4-BE49-F238E27FC236}">
                <a16:creationId xmlns:a16="http://schemas.microsoft.com/office/drawing/2014/main" id="{1B689FB7-E5D8-F716-5DFA-9234CF1298F1}"/>
              </a:ext>
            </a:extLst>
          </p:cNvPr>
          <p:cNvPicPr>
            <a:picLocks noChangeAspect="1"/>
          </p:cNvPicPr>
          <p:nvPr/>
        </p:nvPicPr>
        <p:blipFill>
          <a:blip r:embed="rId2"/>
          <a:stretch>
            <a:fillRect/>
          </a:stretch>
        </p:blipFill>
        <p:spPr>
          <a:xfrm>
            <a:off x="8624620" y="4464968"/>
            <a:ext cx="3417888" cy="2268341"/>
          </a:xfrm>
          <a:prstGeom prst="rect">
            <a:avLst/>
          </a:prstGeom>
        </p:spPr>
      </p:pic>
    </p:spTree>
    <p:extLst>
      <p:ext uri="{BB962C8B-B14F-4D97-AF65-F5344CB8AC3E}">
        <p14:creationId xmlns:p14="http://schemas.microsoft.com/office/powerpoint/2010/main" val="348855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7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7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0"/>
                                  </p:stCondLst>
                                  <p:iterate>
                                    <p:tmPct val="10000"/>
                                  </p:iterate>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7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1000"/>
                                  </p:stCondLst>
                                  <p:iterate>
                                    <p:tmPct val="10000"/>
                                  </p:iterate>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7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descr="Long live the king - Scar killing Mufasa">
            <a:hlinkClick r:id="" action="ppaction://media"/>
            <a:extLst>
              <a:ext uri="{FF2B5EF4-FFF2-40B4-BE49-F238E27FC236}">
                <a16:creationId xmlns:a16="http://schemas.microsoft.com/office/drawing/2014/main" id="{96EE6E0C-7B77-0E0D-48E9-1A2F53B3E50C}"/>
              </a:ext>
            </a:extLst>
          </p:cNvPr>
          <p:cNvPicPr>
            <a:picLocks noRot="1" noChangeAspect="1"/>
          </p:cNvPicPr>
          <p:nvPr>
            <a:videoFile r:link="rId1"/>
          </p:nvPr>
        </p:nvPicPr>
        <p:blipFill>
          <a:blip r:embed="rId4"/>
          <a:stretch>
            <a:fillRect/>
          </a:stretch>
        </p:blipFill>
        <p:spPr>
          <a:xfrm>
            <a:off x="1395544" y="852054"/>
            <a:ext cx="8931965" cy="5153891"/>
          </a:xfrm>
          <a:prstGeom prst="rect">
            <a:avLst/>
          </a:prstGeom>
        </p:spPr>
      </p:pic>
      <p:sp>
        <p:nvSpPr>
          <p:cNvPr id="8" name="TextBox 7">
            <a:extLst>
              <a:ext uri="{FF2B5EF4-FFF2-40B4-BE49-F238E27FC236}">
                <a16:creationId xmlns:a16="http://schemas.microsoft.com/office/drawing/2014/main" id="{F3CE2859-4BF3-82FC-A16A-6A2CBA5990AA}"/>
              </a:ext>
            </a:extLst>
          </p:cNvPr>
          <p:cNvSpPr txBox="1"/>
          <p:nvPr/>
        </p:nvSpPr>
        <p:spPr>
          <a:xfrm>
            <a:off x="3922969" y="6244937"/>
            <a:ext cx="4346062" cy="369332"/>
          </a:xfrm>
          <a:prstGeom prst="rect">
            <a:avLst/>
          </a:prstGeom>
          <a:noFill/>
        </p:spPr>
        <p:txBody>
          <a:bodyPr wrap="none" rtlCol="0">
            <a:spAutoFit/>
          </a:bodyPr>
          <a:lstStyle/>
          <a:p>
            <a:r>
              <a:rPr lang="en-US" dirty="0">
                <a:solidFill>
                  <a:srgbClr val="FF0000"/>
                </a:solidFill>
              </a:rPr>
              <a:t>SCAR THROWS MUFASA TO HIS DEATH</a:t>
            </a:r>
          </a:p>
        </p:txBody>
      </p:sp>
    </p:spTree>
    <p:extLst>
      <p:ext uri="{BB962C8B-B14F-4D97-AF65-F5344CB8AC3E}">
        <p14:creationId xmlns:p14="http://schemas.microsoft.com/office/powerpoint/2010/main" val="322346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8CA0CB1-4F72-105F-A9E0-0124079F5354}"/>
              </a:ext>
            </a:extLst>
          </p:cNvPr>
          <p:cNvSpPr txBox="1"/>
          <p:nvPr/>
        </p:nvSpPr>
        <p:spPr>
          <a:xfrm>
            <a:off x="426027" y="1397674"/>
            <a:ext cx="6639791" cy="4308872"/>
          </a:xfrm>
          <a:prstGeom prst="rect">
            <a:avLst/>
          </a:prstGeom>
          <a:noFill/>
        </p:spPr>
        <p:txBody>
          <a:bodyPr wrap="square">
            <a:spAutoFit/>
          </a:bodyPr>
          <a:lstStyle/>
          <a:p>
            <a:r>
              <a:rPr lang="en-US" sz="1600" b="1" i="1" dirty="0">
                <a:solidFill>
                  <a:schemeClr val="accent1"/>
                </a:solidFill>
                <a:latin typeface="American Typewriter" panose="02090604020004020304" pitchFamily="18" charset="77"/>
              </a:rPr>
              <a:t>PRIMARY: BUILDING INSIGHT THROUGH THERAPY</a:t>
            </a:r>
          </a:p>
          <a:p>
            <a:pPr marL="285750" indent="-285750">
              <a:buClr>
                <a:schemeClr val="tx1"/>
              </a:buClr>
              <a:buFont typeface="Courier New" panose="02070309020205020404" pitchFamily="49" charset="0"/>
              <a:buChar char="o"/>
            </a:pPr>
            <a:r>
              <a:rPr lang="en-US" sz="1400" dirty="0"/>
              <a:t>Consistent psychotherapy or psychodynamic therapy</a:t>
            </a:r>
          </a:p>
          <a:p>
            <a:pPr marL="285750" indent="-285750">
              <a:buClr>
                <a:schemeClr val="tx1"/>
              </a:buClr>
              <a:buFont typeface="Courier New" panose="02070309020205020404" pitchFamily="49" charset="0"/>
              <a:buChar char="o"/>
            </a:pPr>
            <a:r>
              <a:rPr lang="en-US" sz="1400" dirty="0"/>
              <a:t>Work on the root of his insecurities and anger issues</a:t>
            </a:r>
          </a:p>
          <a:p>
            <a:pPr marL="285750" indent="-285750">
              <a:buClr>
                <a:schemeClr val="tx1"/>
              </a:buClr>
              <a:buFont typeface="Courier New" panose="02070309020205020404" pitchFamily="49" charset="0"/>
              <a:buChar char="o"/>
            </a:pPr>
            <a:r>
              <a:rPr lang="en-US" sz="1400" dirty="0"/>
              <a:t>Work on his own identity</a:t>
            </a:r>
          </a:p>
          <a:p>
            <a:pPr marL="285750" indent="-285750">
              <a:buClr>
                <a:schemeClr val="tx1"/>
              </a:buClr>
              <a:buFont typeface="Courier New" panose="02070309020205020404" pitchFamily="49" charset="0"/>
              <a:buChar char="o"/>
            </a:pPr>
            <a:r>
              <a:rPr lang="en-US" sz="1400" dirty="0"/>
              <a:t>Change maladaptive thought patterns</a:t>
            </a:r>
          </a:p>
          <a:p>
            <a:pPr marL="285750" indent="-285750">
              <a:buClr>
                <a:schemeClr val="tx1"/>
              </a:buClr>
              <a:buFont typeface="Courier New" panose="02070309020205020404" pitchFamily="49" charset="0"/>
              <a:buChar char="o"/>
            </a:pPr>
            <a:r>
              <a:rPr lang="en-US" sz="1400" dirty="0"/>
              <a:t>Social skills to address interpersonal problems</a:t>
            </a:r>
          </a:p>
          <a:p>
            <a:pPr>
              <a:buClr>
                <a:schemeClr val="tx1"/>
              </a:buClr>
            </a:pPr>
            <a:r>
              <a:rPr lang="en-US" sz="1600" b="1" i="1" dirty="0">
                <a:solidFill>
                  <a:schemeClr val="accent1"/>
                </a:solidFill>
                <a:latin typeface="American Typewriter" panose="02090604020004020304" pitchFamily="18" charset="77"/>
              </a:rPr>
              <a:t>SECONDARY: ADDRESSING HARMFUL BEHAVIORS</a:t>
            </a:r>
          </a:p>
          <a:p>
            <a:pPr marL="285750" indent="-285750">
              <a:buClr>
                <a:schemeClr val="tx1"/>
              </a:buClr>
              <a:buFont typeface="Courier New" panose="02070309020205020404" pitchFamily="49" charset="0"/>
              <a:buChar char="o"/>
            </a:pPr>
            <a:r>
              <a:rPr lang="en-US" sz="1400" dirty="0"/>
              <a:t>Cognitive Behavioral Therapy (CBT)</a:t>
            </a:r>
          </a:p>
          <a:p>
            <a:pPr marL="285750" indent="-285750">
              <a:buClr>
                <a:schemeClr val="tx1"/>
              </a:buClr>
              <a:buFont typeface="Courier New" panose="02070309020205020404" pitchFamily="49" charset="0"/>
              <a:buChar char="o"/>
            </a:pPr>
            <a:r>
              <a:rPr lang="en-US" sz="1400" dirty="0"/>
              <a:t>Lack of morality</a:t>
            </a:r>
          </a:p>
          <a:p>
            <a:pPr marL="285750" indent="-285750">
              <a:buClr>
                <a:schemeClr val="tx1"/>
              </a:buClr>
              <a:buFont typeface="Courier New" panose="02070309020205020404" pitchFamily="49" charset="0"/>
              <a:buChar char="o"/>
            </a:pPr>
            <a:r>
              <a:rPr lang="en-US" sz="1400" dirty="0"/>
              <a:t>Being aware of someone else's needs</a:t>
            </a:r>
          </a:p>
          <a:p>
            <a:pPr marL="285750" indent="-285750">
              <a:buClr>
                <a:schemeClr val="tx1"/>
              </a:buClr>
              <a:buFont typeface="Courier New" panose="02070309020205020404" pitchFamily="49" charset="0"/>
              <a:buChar char="o"/>
            </a:pPr>
            <a:r>
              <a:rPr lang="en-US" sz="1400" dirty="0"/>
              <a:t>Manipulation, impulsivity &amp; distrust</a:t>
            </a:r>
          </a:p>
          <a:p>
            <a:pPr marL="285750" indent="-285750">
              <a:buClr>
                <a:schemeClr val="tx1"/>
              </a:buClr>
              <a:buFont typeface="Courier New" panose="02070309020205020404" pitchFamily="49" charset="0"/>
              <a:buChar char="o"/>
            </a:pPr>
            <a:r>
              <a:rPr lang="en-US" sz="1400" dirty="0"/>
              <a:t>Learning skills of not being in control or having power.</a:t>
            </a:r>
          </a:p>
          <a:p>
            <a:pPr>
              <a:buClr>
                <a:schemeClr val="tx1"/>
              </a:buClr>
            </a:pPr>
            <a:r>
              <a:rPr lang="en-US" sz="1600" b="1" i="1" dirty="0">
                <a:solidFill>
                  <a:schemeClr val="accent1"/>
                </a:solidFill>
                <a:latin typeface="American Typewriter" panose="02090604020004020304" pitchFamily="18" charset="77"/>
              </a:rPr>
              <a:t>TERTIARY: REPAIRING RELATIONSHIPS &amp; REBUILDING TRUST</a:t>
            </a:r>
            <a:endParaRPr lang="en-US" sz="1400" b="1" i="1" dirty="0">
              <a:solidFill>
                <a:schemeClr val="accent1"/>
              </a:solidFill>
              <a:latin typeface="American Typewriter" panose="02090604020004020304" pitchFamily="18" charset="77"/>
            </a:endParaRPr>
          </a:p>
          <a:p>
            <a:pPr marL="285750" indent="-285750">
              <a:buClr>
                <a:schemeClr val="tx1"/>
              </a:buClr>
              <a:buFont typeface="Courier New" panose="02070309020205020404" pitchFamily="49" charset="0"/>
              <a:buChar char="o"/>
            </a:pPr>
            <a:r>
              <a:rPr lang="en-US" sz="1400" dirty="0"/>
              <a:t>Self–centered therapy,  long-term, will help with fostering genuine empathy and accountability</a:t>
            </a:r>
          </a:p>
          <a:p>
            <a:pPr marL="285750" indent="-285750">
              <a:buClr>
                <a:schemeClr val="tx1"/>
              </a:buClr>
              <a:buFont typeface="Courier New" panose="02070309020205020404" pitchFamily="49" charset="0"/>
              <a:buChar char="o"/>
            </a:pPr>
            <a:r>
              <a:rPr lang="en-US" sz="1400" dirty="0"/>
              <a:t>Repairing rational damage</a:t>
            </a:r>
          </a:p>
          <a:p>
            <a:pPr marL="285750" indent="-285750">
              <a:buClr>
                <a:schemeClr val="tx1"/>
              </a:buClr>
              <a:buFont typeface="Courier New" panose="02070309020205020404" pitchFamily="49" charset="0"/>
              <a:buChar char="o"/>
            </a:pPr>
            <a:r>
              <a:rPr lang="en-US" sz="1400" dirty="0"/>
              <a:t>Family therapy</a:t>
            </a:r>
          </a:p>
          <a:p>
            <a:pPr marL="285750" indent="-285750">
              <a:buClr>
                <a:schemeClr val="tx1"/>
              </a:buClr>
              <a:buFont typeface="Courier New" panose="02070309020205020404" pitchFamily="49" charset="0"/>
              <a:buChar char="o"/>
            </a:pPr>
            <a:endParaRPr lang="en-US" sz="1400" dirty="0">
              <a:solidFill>
                <a:schemeClr val="accent1"/>
              </a:solidFill>
            </a:endParaRPr>
          </a:p>
        </p:txBody>
      </p:sp>
      <p:sp>
        <p:nvSpPr>
          <p:cNvPr id="9" name="TextBox 8">
            <a:extLst>
              <a:ext uri="{FF2B5EF4-FFF2-40B4-BE49-F238E27FC236}">
                <a16:creationId xmlns:a16="http://schemas.microsoft.com/office/drawing/2014/main" id="{2C1909B9-7B9A-4F51-4197-953D81C1846E}"/>
              </a:ext>
            </a:extLst>
          </p:cNvPr>
          <p:cNvSpPr txBox="1"/>
          <p:nvPr/>
        </p:nvSpPr>
        <p:spPr>
          <a:xfrm>
            <a:off x="7128164" y="4540827"/>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39280A0C-8B1A-D4D6-B681-3F0DDDF950FC}"/>
              </a:ext>
            </a:extLst>
          </p:cNvPr>
          <p:cNvSpPr txBox="1"/>
          <p:nvPr/>
        </p:nvSpPr>
        <p:spPr>
          <a:xfrm>
            <a:off x="5527964" y="4644736"/>
            <a:ext cx="10904734" cy="2000548"/>
          </a:xfrm>
          <a:prstGeom prst="rect">
            <a:avLst/>
          </a:prstGeom>
          <a:noFill/>
        </p:spPr>
        <p:txBody>
          <a:bodyPr wrap="square" rtlCol="0">
            <a:spAutoFit/>
          </a:bodyPr>
          <a:lstStyle/>
          <a:p>
            <a:pPr lvl="4">
              <a:buClr>
                <a:schemeClr val="accent1"/>
              </a:buClr>
            </a:pPr>
            <a:endParaRPr lang="en-US" sz="1400" dirty="0"/>
          </a:p>
          <a:p>
            <a:pPr lvl="4">
              <a:buClr>
                <a:schemeClr val="accent1"/>
              </a:buClr>
            </a:pPr>
            <a:r>
              <a:rPr lang="en-US" sz="1400" b="1" i="1" dirty="0"/>
              <a:t>MEDICATIONS:</a:t>
            </a:r>
          </a:p>
          <a:p>
            <a:pPr marL="285750" indent="-285750">
              <a:buClr>
                <a:schemeClr val="accent1"/>
              </a:buClr>
              <a:buFont typeface="Courier New" panose="02070309020205020404" pitchFamily="49" charset="0"/>
              <a:buChar char="o"/>
            </a:pPr>
            <a:endParaRPr lang="en-US" sz="1400" b="1" i="1" dirty="0">
              <a:latin typeface="American Typewriter" panose="02090604020004020304" pitchFamily="18" charset="77"/>
            </a:endParaRPr>
          </a:p>
          <a:p>
            <a:pPr marL="285750" indent="-285750">
              <a:buClr>
                <a:schemeClr val="accent1"/>
              </a:buClr>
              <a:buFont typeface="Courier New" panose="02070309020205020404" pitchFamily="49" charset="0"/>
              <a:buChar char="o"/>
            </a:pPr>
            <a:r>
              <a:rPr lang="en-US" sz="1400" b="1" i="1" dirty="0">
                <a:solidFill>
                  <a:schemeClr val="accent1"/>
                </a:solidFill>
                <a:latin typeface="American Typewriter" panose="02090604020004020304" pitchFamily="18" charset="77"/>
              </a:rPr>
              <a:t>Valproate Or Lamotrigine</a:t>
            </a:r>
          </a:p>
          <a:p>
            <a:pPr>
              <a:buClr>
                <a:schemeClr val="accent1"/>
              </a:buClr>
            </a:pPr>
            <a:r>
              <a:rPr lang="en-US" sz="1200" dirty="0"/>
              <a:t>Helps with emotional regulation, irritability, rage, &amp; cold detachment</a:t>
            </a:r>
          </a:p>
          <a:p>
            <a:pPr marL="285750" indent="-285750">
              <a:buClr>
                <a:schemeClr val="accent1"/>
              </a:buClr>
              <a:buFont typeface="Courier New" panose="02070309020205020404" pitchFamily="49" charset="0"/>
              <a:buChar char="o"/>
            </a:pPr>
            <a:r>
              <a:rPr lang="en-US" sz="1400" b="1" i="1" dirty="0">
                <a:solidFill>
                  <a:schemeClr val="accent1"/>
                </a:solidFill>
                <a:latin typeface="American Typewriter" panose="02090604020004020304" pitchFamily="18" charset="77"/>
              </a:rPr>
              <a:t>Quetiapine Or Risperidone</a:t>
            </a:r>
          </a:p>
          <a:p>
            <a:pPr>
              <a:buClr>
                <a:schemeClr val="accent1"/>
              </a:buClr>
            </a:pPr>
            <a:r>
              <a:rPr lang="en-US" sz="1400" dirty="0"/>
              <a:t>Helps with mistrust &amp; suspicion</a:t>
            </a:r>
          </a:p>
          <a:p>
            <a:pPr marL="285750" indent="-285750">
              <a:buClr>
                <a:schemeClr val="accent1"/>
              </a:buClr>
              <a:buFont typeface="Courier New" panose="02070309020205020404" pitchFamily="49" charset="0"/>
              <a:buChar char="o"/>
            </a:pPr>
            <a:r>
              <a:rPr lang="en-US" sz="1400" b="1" i="1" dirty="0">
                <a:solidFill>
                  <a:schemeClr val="accent1"/>
                </a:solidFill>
                <a:latin typeface="American Typewriter" panose="02090604020004020304" pitchFamily="18" charset="77"/>
              </a:rPr>
              <a:t>Sertraline Or Fluoxetine (SSRIs)</a:t>
            </a:r>
          </a:p>
          <a:p>
            <a:pPr>
              <a:buClr>
                <a:schemeClr val="accent1"/>
              </a:buClr>
            </a:pPr>
            <a:r>
              <a:rPr lang="en-US" sz="1400" dirty="0"/>
              <a:t>Helps with obsessive thinking, rage &amp; ego</a:t>
            </a:r>
          </a:p>
        </p:txBody>
      </p:sp>
      <p:pic>
        <p:nvPicPr>
          <p:cNvPr id="13" name="Picture 12" descr="A poster of a movie&#10;&#10;Description automatically generated">
            <a:extLst>
              <a:ext uri="{FF2B5EF4-FFF2-40B4-BE49-F238E27FC236}">
                <a16:creationId xmlns:a16="http://schemas.microsoft.com/office/drawing/2014/main" id="{A4EB1F03-3027-6EA1-9F53-06822491C98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666922" y="212716"/>
            <a:ext cx="3130224" cy="4544814"/>
          </a:xfrm>
          <a:prstGeom prst="rect">
            <a:avLst/>
          </a:prstGeom>
        </p:spPr>
      </p:pic>
      <p:sp>
        <p:nvSpPr>
          <p:cNvPr id="2" name="TextBox 1">
            <a:extLst>
              <a:ext uri="{FF2B5EF4-FFF2-40B4-BE49-F238E27FC236}">
                <a16:creationId xmlns:a16="http://schemas.microsoft.com/office/drawing/2014/main" id="{9D63DABE-725B-F4C9-75D2-7FFFC70B25CA}"/>
              </a:ext>
            </a:extLst>
          </p:cNvPr>
          <p:cNvSpPr txBox="1"/>
          <p:nvPr/>
        </p:nvSpPr>
        <p:spPr>
          <a:xfrm>
            <a:off x="3376350" y="152107"/>
            <a:ext cx="4333238" cy="1015663"/>
          </a:xfrm>
          <a:prstGeom prst="rect">
            <a:avLst/>
          </a:prstGeom>
          <a:noFill/>
        </p:spPr>
        <p:txBody>
          <a:bodyPr wrap="none" rtlCol="0">
            <a:spAutoFit/>
          </a:bodyPr>
          <a:lstStyle/>
          <a:p>
            <a:r>
              <a:rPr lang="en-US" sz="6000" b="1" i="1" dirty="0">
                <a:latin typeface="American Typewriter" panose="02090604020004020304" pitchFamily="18" charset="77"/>
              </a:rPr>
              <a:t>Treatment</a:t>
            </a:r>
          </a:p>
        </p:txBody>
      </p:sp>
    </p:spTree>
    <p:extLst>
      <p:ext uri="{BB962C8B-B14F-4D97-AF65-F5344CB8AC3E}">
        <p14:creationId xmlns:p14="http://schemas.microsoft.com/office/powerpoint/2010/main" val="491458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F82E4-5583-43A6-05D1-8A4EF818F135}"/>
              </a:ext>
            </a:extLst>
          </p:cNvPr>
          <p:cNvSpPr>
            <a:spLocks noGrp="1"/>
          </p:cNvSpPr>
          <p:nvPr>
            <p:ph type="title"/>
          </p:nvPr>
        </p:nvSpPr>
        <p:spPr>
          <a:xfrm>
            <a:off x="300446" y="2508069"/>
            <a:ext cx="5120639" cy="2481942"/>
          </a:xfrm>
        </p:spPr>
        <p:txBody>
          <a:bodyPr>
            <a:normAutofit/>
          </a:bodyPr>
          <a:lstStyle/>
          <a:p>
            <a:br>
              <a:rPr lang="en-US" dirty="0">
                <a:solidFill>
                  <a:schemeClr val="tx1"/>
                </a:solidFill>
                <a:effectLst/>
              </a:rPr>
            </a:br>
            <a:endParaRPr lang="en-US" dirty="0">
              <a:solidFill>
                <a:schemeClr val="tx1"/>
              </a:solidFill>
            </a:endParaRPr>
          </a:p>
        </p:txBody>
      </p:sp>
      <p:pic>
        <p:nvPicPr>
          <p:cNvPr id="8" name="Content Placeholder 7" descr="A group of cartoon animals&#10;&#10;Description automatically generated">
            <a:extLst>
              <a:ext uri="{FF2B5EF4-FFF2-40B4-BE49-F238E27FC236}">
                <a16:creationId xmlns:a16="http://schemas.microsoft.com/office/drawing/2014/main" id="{30CFDB13-EF21-8DB6-A90E-27855FA2CD39}"/>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00446" y="353702"/>
            <a:ext cx="5024947" cy="5806149"/>
          </a:xfrm>
        </p:spPr>
      </p:pic>
      <p:sp>
        <p:nvSpPr>
          <p:cNvPr id="4" name="TextBox 3">
            <a:extLst>
              <a:ext uri="{FF2B5EF4-FFF2-40B4-BE49-F238E27FC236}">
                <a16:creationId xmlns:a16="http://schemas.microsoft.com/office/drawing/2014/main" id="{A02FE248-9F09-CE3B-9BCD-08F26E94F033}"/>
              </a:ext>
            </a:extLst>
          </p:cNvPr>
          <p:cNvSpPr txBox="1"/>
          <p:nvPr/>
        </p:nvSpPr>
        <p:spPr>
          <a:xfrm>
            <a:off x="5512525" y="170822"/>
            <a:ext cx="7039378" cy="769441"/>
          </a:xfrm>
          <a:prstGeom prst="rect">
            <a:avLst/>
          </a:prstGeom>
          <a:noFill/>
        </p:spPr>
        <p:txBody>
          <a:bodyPr wrap="square" rtlCol="0">
            <a:spAutoFit/>
          </a:bodyPr>
          <a:lstStyle/>
          <a:p>
            <a:r>
              <a:rPr lang="en-US" sz="4400" b="1" i="1" u="sng" dirty="0">
                <a:solidFill>
                  <a:schemeClr val="accent2"/>
                </a:solidFill>
                <a:latin typeface="AkayaKanadaka" panose="02010502080401010103" pitchFamily="2" charset="77"/>
                <a:cs typeface="AkayaKanadaka" panose="02010502080401010103" pitchFamily="2" charset="77"/>
              </a:rPr>
              <a:t>Final Thoughts</a:t>
            </a:r>
          </a:p>
        </p:txBody>
      </p:sp>
      <p:sp>
        <p:nvSpPr>
          <p:cNvPr id="11" name="TextBox 10">
            <a:extLst>
              <a:ext uri="{FF2B5EF4-FFF2-40B4-BE49-F238E27FC236}">
                <a16:creationId xmlns:a16="http://schemas.microsoft.com/office/drawing/2014/main" id="{69CC6368-8D17-D460-7D74-58B46AF2AEA9}"/>
              </a:ext>
            </a:extLst>
          </p:cNvPr>
          <p:cNvSpPr txBox="1"/>
          <p:nvPr/>
        </p:nvSpPr>
        <p:spPr>
          <a:xfrm>
            <a:off x="5325393" y="1071384"/>
            <a:ext cx="6966754" cy="5632311"/>
          </a:xfrm>
          <a:prstGeom prst="rect">
            <a:avLst/>
          </a:prstGeom>
          <a:noFill/>
        </p:spPr>
        <p:txBody>
          <a:bodyPr wrap="square">
            <a:spAutoFit/>
          </a:bodyPr>
          <a:lstStyle/>
          <a:p>
            <a:r>
              <a:rPr lang="en-US" sz="2000" b="1" dirty="0">
                <a:solidFill>
                  <a:schemeClr val="tx1"/>
                </a:solidFill>
                <a:effectLst/>
                <a:latin typeface="Gabriola" pitchFamily="82" charset="0"/>
              </a:rPr>
              <a:t>These disorders often go unseen because, on the surface, people might seem confident, guarded, or tough—but underneath, there’s usually a deep pattern of pain, fear, or disconnection.</a:t>
            </a:r>
          </a:p>
          <a:p>
            <a:br>
              <a:rPr lang="en-US" sz="2000" b="1" dirty="0">
                <a:solidFill>
                  <a:schemeClr val="tx1"/>
                </a:solidFill>
                <a:effectLst/>
                <a:latin typeface="Gabriola" pitchFamily="82" charset="0"/>
              </a:rPr>
            </a:br>
            <a:r>
              <a:rPr lang="en-US" sz="2000" b="1" dirty="0">
                <a:solidFill>
                  <a:schemeClr val="tx1"/>
                </a:solidFill>
                <a:effectLst/>
                <a:latin typeface="Gabriola" pitchFamily="82" charset="0"/>
              </a:rPr>
              <a:t>Narcissistic Personality Disorder isn’t just about vanity—it’s rooted in fragile self-esteem, where self-worth depends almost entirely on external validation.</a:t>
            </a:r>
          </a:p>
          <a:p>
            <a:br>
              <a:rPr lang="en-US" sz="2000" b="1" dirty="0">
                <a:solidFill>
                  <a:schemeClr val="tx1"/>
                </a:solidFill>
                <a:effectLst/>
                <a:latin typeface="Gabriola" pitchFamily="82" charset="0"/>
              </a:rPr>
            </a:br>
            <a:r>
              <a:rPr lang="en-US" sz="2000" b="1" dirty="0">
                <a:solidFill>
                  <a:schemeClr val="tx1"/>
                </a:solidFill>
                <a:effectLst/>
                <a:latin typeface="Gabriola" pitchFamily="82" charset="0"/>
              </a:rPr>
              <a:t>Paranoid Personality Disorder creates a lens through which the world constantly feels threatening, even without proof. Relationships become nearly impossible when trust is always out of reach.</a:t>
            </a:r>
          </a:p>
          <a:p>
            <a:br>
              <a:rPr lang="en-US" sz="2000" b="1" dirty="0">
                <a:solidFill>
                  <a:schemeClr val="tx1"/>
                </a:solidFill>
                <a:effectLst/>
                <a:latin typeface="Gabriola" pitchFamily="82" charset="0"/>
              </a:rPr>
            </a:br>
            <a:r>
              <a:rPr lang="en-US" sz="2000" b="1" dirty="0">
                <a:solidFill>
                  <a:schemeClr val="tx1"/>
                </a:solidFill>
                <a:effectLst/>
                <a:latin typeface="Gabriola" pitchFamily="82" charset="0"/>
              </a:rPr>
              <a:t>Antisocial Personality Disorder often comes with a long history of disregard for others, but behind the behavior, there’s usually a story of early trauma, neglect, or emotional detachment.</a:t>
            </a:r>
          </a:p>
          <a:p>
            <a:br>
              <a:rPr lang="en-US" sz="2000" b="1" dirty="0">
                <a:solidFill>
                  <a:schemeClr val="tx1"/>
                </a:solidFill>
                <a:effectLst/>
                <a:latin typeface="Gabriola" pitchFamily="82" charset="0"/>
              </a:rPr>
            </a:br>
            <a:r>
              <a:rPr lang="en-US" sz="2000" b="1" dirty="0">
                <a:solidFill>
                  <a:schemeClr val="tx1"/>
                </a:solidFill>
                <a:effectLst/>
                <a:latin typeface="Gabriola" pitchFamily="82" charset="0"/>
              </a:rPr>
              <a:t>These aren’t easy disorders to treat, but change is possible with time, compassion, and the right support. It’s slow work, but healing starts with being seen and understood, not judged.</a:t>
            </a:r>
            <a:endParaRPr lang="en-US" sz="2000" b="1" dirty="0">
              <a:latin typeface="Gabriola" pitchFamily="82" charset="0"/>
            </a:endParaRPr>
          </a:p>
        </p:txBody>
      </p:sp>
    </p:spTree>
    <p:extLst>
      <p:ext uri="{BB962C8B-B14F-4D97-AF65-F5344CB8AC3E}">
        <p14:creationId xmlns:p14="http://schemas.microsoft.com/office/powerpoint/2010/main" val="1415096350"/>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3960F"/>
      </a:accent1>
      <a:accent2>
        <a:srgbClr val="E04116"/>
      </a:accent2>
      <a:accent3>
        <a:srgbClr val="9D4DE7"/>
      </a:accent3>
      <a:accent4>
        <a:srgbClr val="449EF3"/>
      </a:accent4>
      <a:accent5>
        <a:srgbClr val="39C6BE"/>
      </a:accent5>
      <a:accent6>
        <a:srgbClr val="88C933"/>
      </a:accent6>
      <a:hlink>
        <a:srgbClr val="EBB41F"/>
      </a:hlink>
      <a:folHlink>
        <a:srgbClr val="E1D676"/>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29B3952A-A5A2-4E72-A5C9-A88B41734E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Atlas</Template>
  <TotalTime>2010</TotalTime>
  <Words>960</Words>
  <Application>Microsoft Macintosh PowerPoint</Application>
  <PresentationFormat>Widescreen</PresentationFormat>
  <Paragraphs>106</Paragraphs>
  <Slides>10</Slides>
  <Notes>1</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AkayaKanadaka</vt:lpstr>
      <vt:lpstr>American Typewriter</vt:lpstr>
      <vt:lpstr>Aptos</vt:lpstr>
      <vt:lpstr>Arial</vt:lpstr>
      <vt:lpstr>Calibri Light</vt:lpstr>
      <vt:lpstr>Courier New</vt:lpstr>
      <vt:lpstr>Droid Serif</vt:lpstr>
      <vt:lpstr>Gabriola</vt:lpstr>
      <vt:lpstr>Rockwell</vt:lpstr>
      <vt:lpstr>Wingdings</vt:lpstr>
      <vt:lpstr>Atlas</vt:lpstr>
      <vt:lpstr>PowerPoint Presentation</vt:lpstr>
      <vt:lpstr>BACKGROUND ON SCAR</vt:lpstr>
      <vt:lpstr>PowerPoint Presentation</vt:lpstr>
      <vt:lpstr>PowerPoint Presentation</vt:lpstr>
      <vt:lpstr>SYMPTOMS:</vt:lpstr>
      <vt:lpstr>DIAGNOSIS     </vt:lpstr>
      <vt:lpstr>PowerPoint Presentation</vt:lpstr>
      <vt:lpstr>PowerPoint Presentation</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Ikisha Holmes</dc:creator>
  <cp:lastModifiedBy>Ikisha Holmes</cp:lastModifiedBy>
  <cp:revision>6</cp:revision>
  <cp:lastPrinted>2025-04-23T01:31:07Z</cp:lastPrinted>
  <dcterms:created xsi:type="dcterms:W3CDTF">2025-04-19T12:36:02Z</dcterms:created>
  <dcterms:modified xsi:type="dcterms:W3CDTF">2025-04-24T00:42:15Z</dcterms:modified>
</cp:coreProperties>
</file>