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D963E6-D51F-077A-F85D-85E8DFBD8F9E}" v="72" dt="2025-04-06T21:36:28.574"/>
    <p1510:client id="{ADD54CB8-F5E9-E641-242A-1B99410DC03E}" v="782" dt="2025-04-06T23:06:52.1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4/6/2025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4/6/2025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4/6/2025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4/6/2025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RheAaHEpnNE?feature=oembed"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_avs8XE6ZLA?feature=oembe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p:cNvSpPr>
            <a:spLocks noGrp="1"/>
          </p:cNvSpPr>
          <p:nvPr>
            <p:ph type="ctrTitle"/>
          </p:nvPr>
        </p:nvSpPr>
        <p:spPr>
          <a:xfrm>
            <a:off x="6090045" y="1346200"/>
            <a:ext cx="5624118" cy="3284538"/>
          </a:xfrm>
        </p:spPr>
        <p:txBody>
          <a:bodyPr anchor="b">
            <a:normAutofit/>
          </a:bodyPr>
          <a:lstStyle/>
          <a:p>
            <a:r>
              <a:rPr lang="en-US" dirty="0">
                <a:solidFill>
                  <a:srgbClr val="C00000"/>
                </a:solidFill>
                <a:latin typeface="Forte"/>
              </a:rPr>
              <a:t>Mental Health in the Movies</a:t>
            </a:r>
          </a:p>
          <a:p>
            <a:pPr algn="l"/>
            <a:endParaRPr lang="en-US" dirty="0"/>
          </a:p>
        </p:txBody>
      </p:sp>
      <p:sp>
        <p:nvSpPr>
          <p:cNvPr id="3" name="Subtitle 2"/>
          <p:cNvSpPr>
            <a:spLocks noGrp="1"/>
          </p:cNvSpPr>
          <p:nvPr>
            <p:ph type="subTitle" idx="1"/>
          </p:nvPr>
        </p:nvSpPr>
        <p:spPr>
          <a:xfrm>
            <a:off x="6096369" y="4630738"/>
            <a:ext cx="5617794" cy="1150937"/>
          </a:xfrm>
        </p:spPr>
        <p:txBody>
          <a:bodyPr vert="horz" lIns="91440" tIns="45720" rIns="91440" bIns="45720" rtlCol="0" anchor="t">
            <a:normAutofit/>
          </a:bodyPr>
          <a:lstStyle/>
          <a:p>
            <a:pPr algn="l"/>
            <a:r>
              <a:rPr lang="en-US" dirty="0">
                <a:latin typeface="Forte"/>
              </a:rPr>
              <a:t> Diagnosis: </a:t>
            </a:r>
            <a:r>
              <a:rPr lang="en-US" dirty="0">
                <a:latin typeface="Forte"/>
                <a:ea typeface="+mn-lt"/>
                <a:cs typeface="+mn-lt"/>
              </a:rPr>
              <a:t>Narcissistic Personality Disorder (NPD) is 301.81 (F60.81)</a:t>
            </a:r>
            <a:endParaRPr lang="en-US" dirty="0">
              <a:latin typeface="Forte"/>
            </a:endParaRPr>
          </a:p>
        </p:txBody>
      </p:sp>
      <p:sp>
        <p:nvSpPr>
          <p:cNvPr id="11" name="Freeform: Shape 10">
            <a:extLst>
              <a:ext uri="{FF2B5EF4-FFF2-40B4-BE49-F238E27FC236}">
                <a16:creationId xmlns:a16="http://schemas.microsoft.com/office/drawing/2014/main" id="{18D32C3D-8F76-4E99-BE56-0836CC38C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8493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70766076-46F5-42D5-A773-2B3BEF2B8B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25575"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4" name="Picture 3" descr="A person next to another person&#10;&#10;AI-generated content may be incorrect.">
            <a:extLst>
              <a:ext uri="{FF2B5EF4-FFF2-40B4-BE49-F238E27FC236}">
                <a16:creationId xmlns:a16="http://schemas.microsoft.com/office/drawing/2014/main" id="{7BFCE381-83AF-1549-6860-4D15C8AEB412}"/>
              </a:ext>
            </a:extLst>
          </p:cNvPr>
          <p:cNvPicPr>
            <a:picLocks noChangeAspect="1"/>
          </p:cNvPicPr>
          <p:nvPr/>
        </p:nvPicPr>
        <p:blipFill>
          <a:blip r:embed="rId2"/>
          <a:srcRect l="5112"/>
          <a:stretch/>
        </p:blipFill>
        <p:spPr>
          <a:xfrm>
            <a:off x="-1507" y="10"/>
            <a:ext cx="5205951" cy="6857990"/>
          </a:xfrm>
          <a:custGeom>
            <a:avLst/>
            <a:gdLst/>
            <a:ahLst/>
            <a:cxnLst/>
            <a:rect l="l" t="t" r="r" b="b"/>
            <a:pathLst>
              <a:path w="5205951" h="6858000">
                <a:moveTo>
                  <a:pt x="0" y="0"/>
                </a:moveTo>
                <a:lnTo>
                  <a:pt x="1709529" y="0"/>
                </a:lnTo>
                <a:lnTo>
                  <a:pt x="2489695" y="0"/>
                </a:lnTo>
                <a:lnTo>
                  <a:pt x="3582928" y="0"/>
                </a:lnTo>
                <a:lnTo>
                  <a:pt x="3605052" y="14997"/>
                </a:lnTo>
                <a:cubicBezTo>
                  <a:pt x="4632215" y="754641"/>
                  <a:pt x="5205951" y="2093192"/>
                  <a:pt x="5205951" y="3621656"/>
                </a:cubicBezTo>
                <a:cubicBezTo>
                  <a:pt x="5205951" y="4969131"/>
                  <a:pt x="4277226" y="5602839"/>
                  <a:pt x="3331601" y="6374814"/>
                </a:cubicBezTo>
                <a:cubicBezTo>
                  <a:pt x="3159398" y="6515397"/>
                  <a:pt x="2988771" y="6653108"/>
                  <a:pt x="2814953" y="6780599"/>
                </a:cubicBezTo>
                <a:lnTo>
                  <a:pt x="2703197" y="6858000"/>
                </a:lnTo>
                <a:lnTo>
                  <a:pt x="2489695" y="6858000"/>
                </a:lnTo>
                <a:lnTo>
                  <a:pt x="1709529" y="6858000"/>
                </a:lnTo>
                <a:lnTo>
                  <a:pt x="0" y="6858000"/>
                </a:lnTo>
                <a:close/>
              </a:path>
            </a:pathLst>
          </a:custGeom>
        </p:spPr>
      </p:pic>
      <p:sp>
        <p:nvSpPr>
          <p:cNvPr id="15" name="Freeform: Shape 14">
            <a:extLst>
              <a:ext uri="{FF2B5EF4-FFF2-40B4-BE49-F238E27FC236}">
                <a16:creationId xmlns:a16="http://schemas.microsoft.com/office/drawing/2014/main" id="{CB7B90D9-1EC2-4A12-B24A-342C1BCA2F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59072" y="0"/>
            <a:ext cx="2845372" cy="6858000"/>
          </a:xfrm>
          <a:custGeom>
            <a:avLst/>
            <a:gdLst>
              <a:gd name="connsiteX0" fmla="*/ 939908 w 2845372"/>
              <a:gd name="connsiteY0" fmla="*/ 0 h 6858000"/>
              <a:gd name="connsiteX1" fmla="*/ 1222349 w 2845372"/>
              <a:gd name="connsiteY1" fmla="*/ 0 h 6858000"/>
              <a:gd name="connsiteX2" fmla="*/ 1244473 w 2845372"/>
              <a:gd name="connsiteY2" fmla="*/ 14997 h 6858000"/>
              <a:gd name="connsiteX3" fmla="*/ 2845372 w 2845372"/>
              <a:gd name="connsiteY3" fmla="*/ 3621656 h 6858000"/>
              <a:gd name="connsiteX4" fmla="*/ 971022 w 2845372"/>
              <a:gd name="connsiteY4" fmla="*/ 6374814 h 6858000"/>
              <a:gd name="connsiteX5" fmla="*/ 454374 w 2845372"/>
              <a:gd name="connsiteY5" fmla="*/ 6780599 h 6858000"/>
              <a:gd name="connsiteX6" fmla="*/ 342618 w 2845372"/>
              <a:gd name="connsiteY6" fmla="*/ 6858000 h 6858000"/>
              <a:gd name="connsiteX7" fmla="*/ 129116 w 2845372"/>
              <a:gd name="connsiteY7" fmla="*/ 6858000 h 6858000"/>
              <a:gd name="connsiteX8" fmla="*/ 0 w 2845372"/>
              <a:gd name="connsiteY8" fmla="*/ 6858000 h 6858000"/>
              <a:gd name="connsiteX9" fmla="*/ 119401 w 2845372"/>
              <a:gd name="connsiteY9" fmla="*/ 6780599 h 6858000"/>
              <a:gd name="connsiteX10" fmla="*/ 671389 w 2845372"/>
              <a:gd name="connsiteY10" fmla="*/ 6374814 h 6858000"/>
              <a:gd name="connsiteX11" fmla="*/ 2673952 w 2845372"/>
              <a:gd name="connsiteY11" fmla="*/ 3621656 h 6858000"/>
              <a:gd name="connsiteX12" fmla="*/ 963545 w 2845372"/>
              <a:gd name="connsiteY12"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45372" h="6858000">
                <a:moveTo>
                  <a:pt x="939908" y="0"/>
                </a:moveTo>
                <a:lnTo>
                  <a:pt x="1222349" y="0"/>
                </a:lnTo>
                <a:lnTo>
                  <a:pt x="1244473" y="14997"/>
                </a:lnTo>
                <a:cubicBezTo>
                  <a:pt x="2271636" y="754641"/>
                  <a:pt x="2845372" y="2093192"/>
                  <a:pt x="2845372" y="3621656"/>
                </a:cubicBezTo>
                <a:cubicBezTo>
                  <a:pt x="2845372" y="4969131"/>
                  <a:pt x="1916647" y="5602839"/>
                  <a:pt x="971022" y="6374814"/>
                </a:cubicBezTo>
                <a:cubicBezTo>
                  <a:pt x="798819" y="6515397"/>
                  <a:pt x="628192" y="6653108"/>
                  <a:pt x="454374" y="6780599"/>
                </a:cubicBezTo>
                <a:lnTo>
                  <a:pt x="342618" y="6858000"/>
                </a:lnTo>
                <a:lnTo>
                  <a:pt x="129116" y="6858000"/>
                </a:lnTo>
                <a:lnTo>
                  <a:pt x="0" y="6858000"/>
                </a:lnTo>
                <a:lnTo>
                  <a:pt x="119401" y="6780599"/>
                </a:lnTo>
                <a:cubicBezTo>
                  <a:pt x="305108" y="6653108"/>
                  <a:pt x="487407" y="6515397"/>
                  <a:pt x="671389" y="6374814"/>
                </a:cubicBezTo>
                <a:cubicBezTo>
                  <a:pt x="1681699" y="5602839"/>
                  <a:pt x="2673952" y="4969131"/>
                  <a:pt x="2673952" y="3621656"/>
                </a:cubicBezTo>
                <a:cubicBezTo>
                  <a:pt x="2673952" y="2093192"/>
                  <a:pt x="2060970" y="754641"/>
                  <a:pt x="963545" y="14997"/>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erson talking to another person&#10;&#10;AI-generated content may be incorrect.">
            <a:extLst>
              <a:ext uri="{FF2B5EF4-FFF2-40B4-BE49-F238E27FC236}">
                <a16:creationId xmlns:a16="http://schemas.microsoft.com/office/drawing/2014/main" id="{1603DD67-D580-44CE-DCBA-70B49DDAF6D0}"/>
              </a:ext>
            </a:extLst>
          </p:cNvPr>
          <p:cNvPicPr>
            <a:picLocks noChangeAspect="1"/>
          </p:cNvPicPr>
          <p:nvPr/>
        </p:nvPicPr>
        <p:blipFill>
          <a:blip r:embed="rId2"/>
          <a:srcRect r="5882" b="-1"/>
          <a:stretch/>
        </p:blipFill>
        <p:spPr>
          <a:xfrm>
            <a:off x="1" y="10"/>
            <a:ext cx="9669642" cy="6857990"/>
          </a:xfrm>
          <a:prstGeom prst="rect">
            <a:avLst/>
          </a:prstGeom>
        </p:spPr>
      </p:pic>
      <p:sp>
        <p:nvSpPr>
          <p:cNvPr id="21" name="Rectangle 20">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AB1206F-E31C-A6E2-0D2C-DAAB95C75F7B}"/>
              </a:ext>
            </a:extLst>
          </p:cNvPr>
          <p:cNvSpPr>
            <a:spLocks noGrp="1"/>
          </p:cNvSpPr>
          <p:nvPr>
            <p:ph type="title"/>
          </p:nvPr>
        </p:nvSpPr>
        <p:spPr>
          <a:xfrm>
            <a:off x="7531610" y="365125"/>
            <a:ext cx="3822189" cy="1899912"/>
          </a:xfrm>
        </p:spPr>
        <p:txBody>
          <a:bodyPr>
            <a:normAutofit/>
          </a:bodyPr>
          <a:lstStyle/>
          <a:p>
            <a:r>
              <a:rPr lang="en-US" sz="4000">
                <a:latin typeface="Roboto"/>
                <a:ea typeface="Roboto"/>
                <a:cs typeface="Roboto"/>
              </a:rPr>
              <a:t>What happens if NPD is left untreated?</a:t>
            </a:r>
            <a:endParaRPr lang="en-US" sz="4000"/>
          </a:p>
        </p:txBody>
      </p:sp>
      <p:sp>
        <p:nvSpPr>
          <p:cNvPr id="3" name="Content Placeholder 2">
            <a:extLst>
              <a:ext uri="{FF2B5EF4-FFF2-40B4-BE49-F238E27FC236}">
                <a16:creationId xmlns:a16="http://schemas.microsoft.com/office/drawing/2014/main" id="{7D1A6784-D32A-903A-264C-7418C8B0DE7A}"/>
              </a:ext>
            </a:extLst>
          </p:cNvPr>
          <p:cNvSpPr>
            <a:spLocks noGrp="1"/>
          </p:cNvSpPr>
          <p:nvPr>
            <p:ph idx="1"/>
          </p:nvPr>
        </p:nvSpPr>
        <p:spPr>
          <a:xfrm>
            <a:off x="7531610" y="2434201"/>
            <a:ext cx="3822189" cy="3742762"/>
          </a:xfrm>
        </p:spPr>
        <p:txBody>
          <a:bodyPr vert="horz" lIns="91440" tIns="45720" rIns="91440" bIns="45720" rtlCol="0">
            <a:normAutofit/>
          </a:bodyPr>
          <a:lstStyle/>
          <a:p>
            <a:pPr marL="0" indent="0">
              <a:buNone/>
            </a:pPr>
            <a:endParaRPr lang="en-US" sz="2000">
              <a:latin typeface="Roboto"/>
              <a:ea typeface="Roboto"/>
              <a:cs typeface="Roboto"/>
            </a:endParaRPr>
          </a:p>
          <a:p>
            <a:r>
              <a:rPr lang="en" sz="2000">
                <a:latin typeface="Roboto"/>
                <a:ea typeface="Roboto"/>
                <a:cs typeface="Roboto"/>
              </a:rPr>
              <a:t>Untreated NPD can lead to erratic symptoms and behaviors such as impulsivity, violence or suicidal tendencies. Difficulties with work or with interpersonal relationships may lead to other mental health disorders like substance abuse, depression, or anxiety disorders</a:t>
            </a:r>
            <a:endParaRPr lang="en-US" sz="2000"/>
          </a:p>
          <a:p>
            <a:endParaRPr lang="en-US" sz="2000"/>
          </a:p>
        </p:txBody>
      </p:sp>
    </p:spTree>
    <p:extLst>
      <p:ext uri="{BB962C8B-B14F-4D97-AF65-F5344CB8AC3E}">
        <p14:creationId xmlns:p14="http://schemas.microsoft.com/office/powerpoint/2010/main" val="1820491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9E865-1C19-1BA3-978D-B4F8DF6532AF}"/>
              </a:ext>
            </a:extLst>
          </p:cNvPr>
          <p:cNvSpPr>
            <a:spLocks noGrp="1"/>
          </p:cNvSpPr>
          <p:nvPr>
            <p:ph type="title"/>
          </p:nvPr>
        </p:nvSpPr>
        <p:spPr/>
        <p:txBody>
          <a:bodyPr>
            <a:normAutofit/>
          </a:bodyPr>
          <a:lstStyle/>
          <a:p>
            <a:pPr algn="ctr"/>
            <a:r>
              <a:rPr lang="en-US" sz="1800" b="1" dirty="0">
                <a:latin typeface="Aptos"/>
              </a:rPr>
              <a:t>Treatment Plan for Narcissistic Personality Disorder</a:t>
            </a:r>
            <a:endParaRPr lang="en-US" sz="1800" b="1"/>
          </a:p>
        </p:txBody>
      </p:sp>
      <p:sp>
        <p:nvSpPr>
          <p:cNvPr id="3" name="Content Placeholder 2">
            <a:extLst>
              <a:ext uri="{FF2B5EF4-FFF2-40B4-BE49-F238E27FC236}">
                <a16:creationId xmlns:a16="http://schemas.microsoft.com/office/drawing/2014/main" id="{3CC2BCD9-735B-D126-FF16-DDBC4FC30FA0}"/>
              </a:ext>
            </a:extLst>
          </p:cNvPr>
          <p:cNvSpPr>
            <a:spLocks noGrp="1"/>
          </p:cNvSpPr>
          <p:nvPr>
            <p:ph idx="1"/>
          </p:nvPr>
        </p:nvSpPr>
        <p:spPr>
          <a:xfrm>
            <a:off x="838200" y="919109"/>
            <a:ext cx="10515600" cy="5941026"/>
          </a:xfrm>
        </p:spPr>
        <p:txBody>
          <a:bodyPr vert="horz" lIns="91440" tIns="45720" rIns="91440" bIns="45720" rtlCol="0" anchor="t">
            <a:normAutofit/>
          </a:bodyPr>
          <a:lstStyle/>
          <a:p>
            <a:pPr marL="0" indent="0">
              <a:buNone/>
            </a:pPr>
            <a:endParaRPr lang="en-US" sz="1500" dirty="0"/>
          </a:p>
          <a:p>
            <a:pPr marL="0" indent="0">
              <a:buNone/>
            </a:pPr>
            <a:r>
              <a:rPr lang="en-US" sz="1400" b="1" dirty="0"/>
              <a:t>Client Name : Miranda Priestly                                             </a:t>
            </a:r>
            <a:r>
              <a:rPr lang="en-US" sz="1400" b="1" dirty="0">
                <a:ea typeface="+mn-lt"/>
                <a:cs typeface="+mn-lt"/>
              </a:rPr>
              <a:t>                 Diagnosis:</a:t>
            </a:r>
            <a:r>
              <a:rPr lang="en-US" sz="1400" dirty="0">
                <a:ea typeface="+mn-lt"/>
                <a:cs typeface="+mn-lt"/>
              </a:rPr>
              <a:t> Narcissistic Personality Disorder (NPD)</a:t>
            </a:r>
            <a:endParaRPr lang="en-US" dirty="0"/>
          </a:p>
          <a:p>
            <a:pPr marL="0" indent="0">
              <a:buNone/>
            </a:pPr>
            <a:r>
              <a:rPr lang="en-US" sz="1500" dirty="0"/>
              <a:t>                            TREATMENT GOALS                                                     </a:t>
            </a:r>
            <a:endParaRPr lang="en-US" sz="1400" b="1" dirty="0">
              <a:ea typeface="+mn-lt"/>
              <a:cs typeface="+mn-lt"/>
            </a:endParaRPr>
          </a:p>
          <a:p>
            <a:pPr marL="0" indent="0">
              <a:buNone/>
            </a:pPr>
            <a:r>
              <a:rPr lang="en-US" sz="1400" b="1" dirty="0">
                <a:ea typeface="+mn-lt"/>
                <a:cs typeface="+mn-lt"/>
              </a:rPr>
              <a:t>Increase Self-Awareness:</a:t>
            </a:r>
            <a:endParaRPr lang="en-US" sz="1400" b="1" dirty="0"/>
          </a:p>
          <a:p>
            <a:pPr lvl="1"/>
            <a:r>
              <a:rPr lang="en-US" sz="1400" dirty="0">
                <a:ea typeface="+mn-lt"/>
                <a:cs typeface="+mn-lt"/>
              </a:rPr>
              <a:t>Enhance the client’s understanding of their behaviors, thoughts, and feelings.</a:t>
            </a:r>
            <a:endParaRPr lang="en-US"/>
          </a:p>
          <a:p>
            <a:pPr lvl="1"/>
            <a:r>
              <a:rPr lang="en-US" sz="1400" dirty="0">
                <a:ea typeface="+mn-lt"/>
                <a:cs typeface="+mn-lt"/>
              </a:rPr>
              <a:t>Facilitate recognition of how their actions impact themselves and others.</a:t>
            </a:r>
            <a:endParaRPr lang="en-US"/>
          </a:p>
          <a:p>
            <a:r>
              <a:rPr lang="en-US" sz="1400" b="1" dirty="0">
                <a:ea typeface="+mn-lt"/>
                <a:cs typeface="+mn-lt"/>
              </a:rPr>
              <a:t>Develop Empathy:</a:t>
            </a:r>
            <a:endParaRPr lang="en-US" dirty="0"/>
          </a:p>
          <a:p>
            <a:pPr lvl="1"/>
            <a:r>
              <a:rPr lang="en-US" sz="1400" dirty="0">
                <a:ea typeface="+mn-lt"/>
                <a:cs typeface="+mn-lt"/>
              </a:rPr>
              <a:t>Improve the client's ability to empathize with others’ perspectives and feelings.</a:t>
            </a:r>
            <a:endParaRPr lang="en-US"/>
          </a:p>
          <a:p>
            <a:pPr lvl="1"/>
            <a:r>
              <a:rPr lang="en-US" sz="1400" dirty="0">
                <a:ea typeface="+mn-lt"/>
                <a:cs typeface="+mn-lt"/>
              </a:rPr>
              <a:t>Foster genuine emotional connections in relationships.</a:t>
            </a:r>
            <a:endParaRPr lang="en-US"/>
          </a:p>
          <a:p>
            <a:r>
              <a:rPr lang="en-US" sz="1400" b="1" dirty="0">
                <a:ea typeface="+mn-lt"/>
                <a:cs typeface="+mn-lt"/>
              </a:rPr>
              <a:t>Regulate Emotions:</a:t>
            </a:r>
            <a:endParaRPr lang="en-US" sz="1400" b="1" dirty="0"/>
          </a:p>
          <a:p>
            <a:pPr lvl="1"/>
            <a:r>
              <a:rPr lang="en-US" sz="1400" dirty="0">
                <a:ea typeface="+mn-lt"/>
                <a:cs typeface="+mn-lt"/>
              </a:rPr>
              <a:t>Help the client manage feelings related to criticism, perceived failure, and rejection.</a:t>
            </a:r>
            <a:endParaRPr lang="en-US" dirty="0"/>
          </a:p>
          <a:p>
            <a:r>
              <a:rPr lang="en-US" sz="1400" dirty="0">
                <a:ea typeface="+mn-lt"/>
                <a:cs typeface="+mn-lt"/>
              </a:rPr>
              <a:t>Develop skills for emotional regulation and distress tolerance.</a:t>
            </a:r>
            <a:endParaRPr lang="en-US" dirty="0"/>
          </a:p>
          <a:p>
            <a:r>
              <a:rPr lang="en-US" sz="1400" b="1" dirty="0">
                <a:ea typeface="+mn-lt"/>
                <a:cs typeface="+mn-lt"/>
              </a:rPr>
              <a:t>Build Healthy Relationships:</a:t>
            </a:r>
            <a:endParaRPr lang="en-US" dirty="0"/>
          </a:p>
          <a:p>
            <a:pPr lvl="1"/>
            <a:r>
              <a:rPr lang="en-US" sz="1400" dirty="0">
                <a:ea typeface="+mn-lt"/>
                <a:cs typeface="+mn-lt"/>
              </a:rPr>
              <a:t>Assist in developing healthier, more balanced relationships.</a:t>
            </a:r>
            <a:endParaRPr lang="en-US" dirty="0"/>
          </a:p>
          <a:p>
            <a:pPr lvl="1"/>
            <a:r>
              <a:rPr lang="en-US" sz="1400" dirty="0">
                <a:ea typeface="+mn-lt"/>
                <a:cs typeface="+mn-lt"/>
              </a:rPr>
              <a:t>Address patterns of manipulation or exploitation in interpersonal relationships.</a:t>
            </a:r>
            <a:endParaRPr lang="en-US"/>
          </a:p>
          <a:p>
            <a:r>
              <a:rPr lang="en-US" sz="1400" b="1" dirty="0">
                <a:ea typeface="+mn-lt"/>
                <a:cs typeface="+mn-lt"/>
              </a:rPr>
              <a:t>Cultivate Realistic Self-Image:</a:t>
            </a:r>
            <a:endParaRPr lang="en-US" dirty="0"/>
          </a:p>
          <a:p>
            <a:pPr lvl="1"/>
            <a:r>
              <a:rPr lang="en-US" sz="1400" dirty="0">
                <a:ea typeface="+mn-lt"/>
                <a:cs typeface="+mn-lt"/>
              </a:rPr>
              <a:t>Encourage a more balanced self-view that embraces strengths and weaknesses.</a:t>
            </a:r>
            <a:endParaRPr lang="en-US"/>
          </a:p>
          <a:p>
            <a:pPr lvl="1"/>
            <a:r>
              <a:rPr lang="en-US" sz="1400" dirty="0">
                <a:ea typeface="+mn-lt"/>
                <a:cs typeface="+mn-lt"/>
              </a:rPr>
              <a:t>Promote self-acceptance to reduce feelings of inadequacy.</a:t>
            </a:r>
            <a:endParaRPr lang="en-US"/>
          </a:p>
          <a:p>
            <a:pPr lvl="1"/>
            <a:endParaRPr lang="en-US" sz="1400" b="1" dirty="0"/>
          </a:p>
          <a:p>
            <a:endParaRPr lang="en-US" dirty="0"/>
          </a:p>
        </p:txBody>
      </p:sp>
    </p:spTree>
    <p:extLst>
      <p:ext uri="{BB962C8B-B14F-4D97-AF65-F5344CB8AC3E}">
        <p14:creationId xmlns:p14="http://schemas.microsoft.com/office/powerpoint/2010/main" val="3796510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118B1-2BDA-C657-71E2-EA347F808578}"/>
              </a:ext>
            </a:extLst>
          </p:cNvPr>
          <p:cNvSpPr>
            <a:spLocks noGrp="1"/>
          </p:cNvSpPr>
          <p:nvPr>
            <p:ph type="title"/>
          </p:nvPr>
        </p:nvSpPr>
        <p:spPr>
          <a:xfrm>
            <a:off x="761840" y="241072"/>
            <a:ext cx="4651204" cy="2298376"/>
          </a:xfrm>
        </p:spPr>
        <p:txBody>
          <a:bodyPr anchor="t">
            <a:normAutofit/>
          </a:bodyPr>
          <a:lstStyle/>
          <a:p>
            <a:r>
              <a:rPr lang="en-US" sz="2000" dirty="0">
                <a:ea typeface="+mj-lt"/>
                <a:cs typeface="+mj-lt"/>
              </a:rPr>
              <a:t>Narcissistic Personality Disorder (NPD)</a:t>
            </a:r>
            <a:endParaRPr lang="en-US" sz="2000" dirty="0"/>
          </a:p>
        </p:txBody>
      </p:sp>
      <p:cxnSp>
        <p:nvCxnSpPr>
          <p:cNvPr id="13" name="Straight Connector 12">
            <a:extLst>
              <a:ext uri="{FF2B5EF4-FFF2-40B4-BE49-F238E27FC236}">
                <a16:creationId xmlns:a16="http://schemas.microsoft.com/office/drawing/2014/main" id="{FC23E3B9-5ABF-58B3-E2B0-E9A5DAA900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154F479-ECAA-0ACA-390B-1E0ABDDC7649}"/>
              </a:ext>
            </a:extLst>
          </p:cNvPr>
          <p:cNvSpPr>
            <a:spLocks noGrp="1"/>
          </p:cNvSpPr>
          <p:nvPr>
            <p:ph idx="1"/>
          </p:nvPr>
        </p:nvSpPr>
        <p:spPr>
          <a:xfrm>
            <a:off x="761839" y="486404"/>
            <a:ext cx="4651205" cy="6368255"/>
          </a:xfrm>
        </p:spPr>
        <p:txBody>
          <a:bodyPr vert="horz" lIns="91440" tIns="45720" rIns="91440" bIns="45720" rtlCol="0" anchor="t">
            <a:noAutofit/>
          </a:bodyPr>
          <a:lstStyle/>
          <a:p>
            <a:pPr marL="0" indent="0">
              <a:buNone/>
            </a:pPr>
            <a:endParaRPr lang="en-US" sz="1200" dirty="0"/>
          </a:p>
          <a:p>
            <a:r>
              <a:rPr lang="en-US" sz="1600" dirty="0"/>
              <a:t>Individual Therapy Treatment</a:t>
            </a:r>
          </a:p>
          <a:p>
            <a:r>
              <a:rPr lang="en-US" sz="1600" b="1" dirty="0">
                <a:ea typeface="+mn-lt"/>
                <a:cs typeface="+mn-lt"/>
              </a:rPr>
              <a:t>Type:</a:t>
            </a:r>
            <a:r>
              <a:rPr lang="en-US" sz="1600" dirty="0">
                <a:ea typeface="+mn-lt"/>
                <a:cs typeface="+mn-lt"/>
              </a:rPr>
              <a:t> Psychodynamic Therapy or Cognitive Behavioral Therapy (CBT)</a:t>
            </a:r>
            <a:endParaRPr lang="en-US" sz="1600" dirty="0"/>
          </a:p>
          <a:p>
            <a:r>
              <a:rPr lang="en-US" sz="1600" b="1" dirty="0">
                <a:ea typeface="+mn-lt"/>
                <a:cs typeface="+mn-lt"/>
              </a:rPr>
              <a:t>Frequency:</a:t>
            </a:r>
            <a:r>
              <a:rPr lang="en-US" sz="1600" dirty="0">
                <a:ea typeface="+mn-lt"/>
                <a:cs typeface="+mn-lt"/>
              </a:rPr>
              <a:t> Weekly sessions for 1 hour.</a:t>
            </a:r>
            <a:endParaRPr lang="en-US" sz="1600" dirty="0"/>
          </a:p>
          <a:p>
            <a:r>
              <a:rPr lang="en-US" sz="1600" b="1" dirty="0">
                <a:ea typeface="+mn-lt"/>
                <a:cs typeface="+mn-lt"/>
              </a:rPr>
              <a:t>Interventions:</a:t>
            </a:r>
            <a:endParaRPr lang="en-US" sz="1600" dirty="0"/>
          </a:p>
          <a:p>
            <a:pPr lvl="1"/>
            <a:r>
              <a:rPr lang="en-US" sz="1600" dirty="0">
                <a:ea typeface="+mn-lt"/>
                <a:cs typeface="+mn-lt"/>
              </a:rPr>
              <a:t>Explore past experiences that might contribute to narcissistic behaviors.</a:t>
            </a:r>
            <a:endParaRPr lang="en-US" sz="1600" dirty="0"/>
          </a:p>
          <a:p>
            <a:pPr lvl="1"/>
            <a:r>
              <a:rPr lang="en-US" sz="1600" dirty="0">
                <a:ea typeface="+mn-lt"/>
                <a:cs typeface="+mn-lt"/>
              </a:rPr>
              <a:t>Challenge cognitive distortions regarding self-worth and validation.</a:t>
            </a:r>
            <a:endParaRPr lang="en-US" sz="1600" dirty="0"/>
          </a:p>
          <a:p>
            <a:pPr lvl="1"/>
            <a:r>
              <a:rPr lang="en-US" sz="1600" dirty="0">
                <a:ea typeface="+mn-lt"/>
                <a:cs typeface="+mn-lt"/>
              </a:rPr>
              <a:t>Use reflective listening to encourage self-exploration.</a:t>
            </a:r>
            <a:endParaRPr lang="en-US" sz="1600" dirty="0"/>
          </a:p>
          <a:p>
            <a:pPr lvl="1"/>
            <a:r>
              <a:rPr lang="en-US" sz="1600" dirty="0"/>
              <a:t>2. Emotional Regulation Skills Training</a:t>
            </a:r>
          </a:p>
          <a:p>
            <a:r>
              <a:rPr lang="en-US" sz="1600" b="1" dirty="0">
                <a:ea typeface="+mn-lt"/>
                <a:cs typeface="+mn-lt"/>
              </a:rPr>
              <a:t>Type:</a:t>
            </a:r>
            <a:r>
              <a:rPr lang="en-US" sz="1600" dirty="0">
                <a:ea typeface="+mn-lt"/>
                <a:cs typeface="+mn-lt"/>
              </a:rPr>
              <a:t> Dialectical Behavior Therapy (DBT) techniques.</a:t>
            </a:r>
            <a:endParaRPr lang="en-US" sz="1600" dirty="0"/>
          </a:p>
          <a:p>
            <a:r>
              <a:rPr lang="en-US" sz="1600" b="1" dirty="0">
                <a:ea typeface="+mn-lt"/>
                <a:cs typeface="+mn-lt"/>
              </a:rPr>
              <a:t>Interventions:</a:t>
            </a:r>
            <a:endParaRPr lang="en-US" sz="1600" dirty="0"/>
          </a:p>
          <a:p>
            <a:pPr lvl="1"/>
            <a:r>
              <a:rPr lang="en-US" sz="1600" dirty="0">
                <a:ea typeface="+mn-lt"/>
                <a:cs typeface="+mn-lt"/>
              </a:rPr>
              <a:t>Teach mindfulness practices to enhance awareness of emotional responses.</a:t>
            </a:r>
            <a:endParaRPr lang="en-US" sz="1600" dirty="0"/>
          </a:p>
          <a:p>
            <a:pPr lvl="1"/>
            <a:r>
              <a:rPr lang="en-US" sz="1600" dirty="0">
                <a:ea typeface="+mn-lt"/>
                <a:cs typeface="+mn-lt"/>
              </a:rPr>
              <a:t>Develop skills for distress tolerance (e.g., grounding techniques, self-soothing strategies).</a:t>
            </a:r>
            <a:endParaRPr lang="en-US" sz="1600" dirty="0"/>
          </a:p>
          <a:p>
            <a:pPr lvl="1"/>
            <a:r>
              <a:rPr lang="en-US" sz="1600" dirty="0">
                <a:ea typeface="+mn-lt"/>
                <a:cs typeface="+mn-lt"/>
              </a:rPr>
              <a:t>Use role-playing to practice responses to criticism and rejection</a:t>
            </a:r>
            <a:r>
              <a:rPr lang="en-US" sz="1800" dirty="0">
                <a:ea typeface="+mn-lt"/>
                <a:cs typeface="+mn-lt"/>
              </a:rPr>
              <a:t>.</a:t>
            </a:r>
            <a:endParaRPr lang="en-US" sz="1800" dirty="0"/>
          </a:p>
          <a:p>
            <a:endParaRPr lang="en-US" sz="1800" dirty="0"/>
          </a:p>
        </p:txBody>
      </p:sp>
      <p:pic>
        <p:nvPicPr>
          <p:cNvPr id="4" name="Picture 3" descr="A person looking at another person&#10;&#10;AI-generated content may be incorrect.">
            <a:extLst>
              <a:ext uri="{FF2B5EF4-FFF2-40B4-BE49-F238E27FC236}">
                <a16:creationId xmlns:a16="http://schemas.microsoft.com/office/drawing/2014/main" id="{C676D5FA-ADFD-6E8F-E090-400FA020A201}"/>
              </a:ext>
            </a:extLst>
          </p:cNvPr>
          <p:cNvPicPr>
            <a:picLocks noChangeAspect="1"/>
          </p:cNvPicPr>
          <p:nvPr/>
        </p:nvPicPr>
        <p:blipFill>
          <a:blip r:embed="rId2"/>
          <a:srcRect l="11315" r="21520" b="-1"/>
          <a:stretch/>
        </p:blipFill>
        <p:spPr>
          <a:xfrm>
            <a:off x="6096000" y="838013"/>
            <a:ext cx="5234538" cy="5186267"/>
          </a:xfrm>
          <a:prstGeom prst="rect">
            <a:avLst/>
          </a:prstGeom>
        </p:spPr>
      </p:pic>
    </p:spTree>
    <p:extLst>
      <p:ext uri="{BB962C8B-B14F-4D97-AF65-F5344CB8AC3E}">
        <p14:creationId xmlns:p14="http://schemas.microsoft.com/office/powerpoint/2010/main" val="3953479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637B2035-1FCB-439A-B421-095E136C7E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76D6CDF-C512-4739-B158-55EE955EFA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3" y="-1"/>
            <a:ext cx="12192000"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D2B163-D72C-77F0-802A-2CA670606423}"/>
              </a:ext>
            </a:extLst>
          </p:cNvPr>
          <p:cNvSpPr>
            <a:spLocks noGrp="1"/>
          </p:cNvSpPr>
          <p:nvPr>
            <p:ph type="title"/>
          </p:nvPr>
        </p:nvSpPr>
        <p:spPr>
          <a:xfrm>
            <a:off x="1137033" y="670559"/>
            <a:ext cx="4683321" cy="2148841"/>
          </a:xfrm>
        </p:spPr>
        <p:txBody>
          <a:bodyPr anchor="t">
            <a:normAutofit/>
          </a:bodyPr>
          <a:lstStyle/>
          <a:p>
            <a:r>
              <a:rPr lang="en-US" b="1">
                <a:latin typeface="Calibri"/>
                <a:ea typeface="+mn-lt"/>
                <a:cs typeface="+mn-lt"/>
              </a:rPr>
              <a:t>Narcissistic personality disorder (NPD)</a:t>
            </a:r>
          </a:p>
        </p:txBody>
      </p:sp>
      <p:pic>
        <p:nvPicPr>
          <p:cNvPr id="4" name="Picture 3" descr="A cartoon of a person&amp;#39;s face&#10;&#10;AI-generated content may be incorrect.">
            <a:extLst>
              <a:ext uri="{FF2B5EF4-FFF2-40B4-BE49-F238E27FC236}">
                <a16:creationId xmlns:a16="http://schemas.microsoft.com/office/drawing/2014/main" id="{282515A0-B970-4BAB-6B0E-7BF2CFCF342E}"/>
              </a:ext>
            </a:extLst>
          </p:cNvPr>
          <p:cNvPicPr>
            <a:picLocks noChangeAspect="1"/>
          </p:cNvPicPr>
          <p:nvPr/>
        </p:nvPicPr>
        <p:blipFill>
          <a:blip r:embed="rId2"/>
          <a:srcRect r="1629"/>
          <a:stretch/>
        </p:blipFill>
        <p:spPr>
          <a:xfrm>
            <a:off x="1" y="3105151"/>
            <a:ext cx="6448424" cy="3752849"/>
          </a:xfrm>
          <a:custGeom>
            <a:avLst/>
            <a:gdLst/>
            <a:ahLst/>
            <a:cxnLst/>
            <a:rect l="l" t="t" r="r" b="b"/>
            <a:pathLst>
              <a:path w="6448424" h="3752849">
                <a:moveTo>
                  <a:pt x="0" y="0"/>
                </a:moveTo>
                <a:lnTo>
                  <a:pt x="137978" y="22215"/>
                </a:lnTo>
                <a:cubicBezTo>
                  <a:pt x="196046" y="32277"/>
                  <a:pt x="252469" y="42437"/>
                  <a:pt x="295660" y="49771"/>
                </a:cubicBezTo>
                <a:cubicBezTo>
                  <a:pt x="364885" y="66610"/>
                  <a:pt x="403214" y="32071"/>
                  <a:pt x="456941" y="65635"/>
                </a:cubicBezTo>
                <a:cubicBezTo>
                  <a:pt x="529612" y="69090"/>
                  <a:pt x="662508" y="71245"/>
                  <a:pt x="731691" y="70501"/>
                </a:cubicBezTo>
                <a:cubicBezTo>
                  <a:pt x="768741" y="62400"/>
                  <a:pt x="808263" y="64633"/>
                  <a:pt x="841820" y="61171"/>
                </a:cubicBezTo>
                <a:cubicBezTo>
                  <a:pt x="958973" y="43639"/>
                  <a:pt x="1009730" y="45863"/>
                  <a:pt x="1068219" y="39136"/>
                </a:cubicBezTo>
                <a:cubicBezTo>
                  <a:pt x="1104329" y="33447"/>
                  <a:pt x="1156536" y="44203"/>
                  <a:pt x="1174190" y="38808"/>
                </a:cubicBezTo>
                <a:cubicBezTo>
                  <a:pt x="1188943" y="36385"/>
                  <a:pt x="1213832" y="14880"/>
                  <a:pt x="1225923" y="34507"/>
                </a:cubicBezTo>
                <a:cubicBezTo>
                  <a:pt x="1305283" y="8501"/>
                  <a:pt x="1319617" y="30839"/>
                  <a:pt x="1385617" y="18003"/>
                </a:cubicBezTo>
                <a:cubicBezTo>
                  <a:pt x="1461876" y="-26747"/>
                  <a:pt x="1519510" y="56342"/>
                  <a:pt x="1563967" y="4638"/>
                </a:cubicBezTo>
                <a:lnTo>
                  <a:pt x="1676634" y="10582"/>
                </a:lnTo>
                <a:lnTo>
                  <a:pt x="1769429" y="20265"/>
                </a:lnTo>
                <a:cubicBezTo>
                  <a:pt x="1790625" y="23534"/>
                  <a:pt x="1880369" y="18448"/>
                  <a:pt x="1900584" y="27732"/>
                </a:cubicBezTo>
                <a:cubicBezTo>
                  <a:pt x="2072430" y="22762"/>
                  <a:pt x="2014935" y="5831"/>
                  <a:pt x="2127041" y="22101"/>
                </a:cubicBezTo>
                <a:cubicBezTo>
                  <a:pt x="2168847" y="65820"/>
                  <a:pt x="2153052" y="28773"/>
                  <a:pt x="2211644" y="44507"/>
                </a:cubicBezTo>
                <a:cubicBezTo>
                  <a:pt x="2211201" y="9921"/>
                  <a:pt x="2277596" y="73686"/>
                  <a:pt x="2299605" y="38004"/>
                </a:cubicBezTo>
                <a:cubicBezTo>
                  <a:pt x="2309570" y="41997"/>
                  <a:pt x="2318531" y="46991"/>
                  <a:pt x="2327359" y="52270"/>
                </a:cubicBezTo>
                <a:lnTo>
                  <a:pt x="2331995" y="55017"/>
                </a:lnTo>
                <a:lnTo>
                  <a:pt x="2353777" y="59755"/>
                </a:lnTo>
                <a:lnTo>
                  <a:pt x="2355893" y="68914"/>
                </a:lnTo>
                <a:lnTo>
                  <a:pt x="2385794" y="81650"/>
                </a:lnTo>
                <a:cubicBezTo>
                  <a:pt x="2397613" y="85211"/>
                  <a:pt x="2411061" y="87627"/>
                  <a:pt x="2427010" y="88184"/>
                </a:cubicBezTo>
                <a:cubicBezTo>
                  <a:pt x="2486314" y="76422"/>
                  <a:pt x="2553170" y="126870"/>
                  <a:pt x="2627153" y="110451"/>
                </a:cubicBezTo>
                <a:cubicBezTo>
                  <a:pt x="2653722" y="107383"/>
                  <a:pt x="2732043" y="116068"/>
                  <a:pt x="2744462" y="128780"/>
                </a:cubicBezTo>
                <a:cubicBezTo>
                  <a:pt x="2760299" y="132873"/>
                  <a:pt x="2780248" y="130843"/>
                  <a:pt x="2785202" y="143610"/>
                </a:cubicBezTo>
                <a:cubicBezTo>
                  <a:pt x="2794558" y="159316"/>
                  <a:pt x="2856498" y="142821"/>
                  <a:pt x="2844667" y="159029"/>
                </a:cubicBezTo>
                <a:cubicBezTo>
                  <a:pt x="2888530" y="147871"/>
                  <a:pt x="2914187" y="181391"/>
                  <a:pt x="2946649" y="192330"/>
                </a:cubicBezTo>
                <a:cubicBezTo>
                  <a:pt x="2981872" y="180417"/>
                  <a:pt x="3015239" y="215115"/>
                  <a:pt x="3088812" y="226485"/>
                </a:cubicBezTo>
                <a:cubicBezTo>
                  <a:pt x="3127734" y="212524"/>
                  <a:pt x="3138301" y="234381"/>
                  <a:pt x="3208669" y="217774"/>
                </a:cubicBezTo>
                <a:cubicBezTo>
                  <a:pt x="3242208" y="219284"/>
                  <a:pt x="3229623" y="233297"/>
                  <a:pt x="3290045" y="235553"/>
                </a:cubicBezTo>
                <a:cubicBezTo>
                  <a:pt x="3399655" y="215239"/>
                  <a:pt x="3444518" y="245862"/>
                  <a:pt x="3529335" y="249571"/>
                </a:cubicBezTo>
                <a:cubicBezTo>
                  <a:pt x="3623697" y="257405"/>
                  <a:pt x="3587652" y="268832"/>
                  <a:pt x="3716766" y="252690"/>
                </a:cubicBezTo>
                <a:cubicBezTo>
                  <a:pt x="3723469" y="267318"/>
                  <a:pt x="3737863" y="269842"/>
                  <a:pt x="3765333" y="266823"/>
                </a:cubicBezTo>
                <a:cubicBezTo>
                  <a:pt x="3810754" y="271601"/>
                  <a:pt x="3792745" y="303866"/>
                  <a:pt x="3846897" y="290090"/>
                </a:cubicBezTo>
                <a:cubicBezTo>
                  <a:pt x="3830941" y="306608"/>
                  <a:pt x="3929114" y="308026"/>
                  <a:pt x="3900217" y="323590"/>
                </a:cubicBezTo>
                <a:cubicBezTo>
                  <a:pt x="3922367" y="343425"/>
                  <a:pt x="3948574" y="318948"/>
                  <a:pt x="3971444" y="336662"/>
                </a:cubicBezTo>
                <a:cubicBezTo>
                  <a:pt x="4002781" y="344193"/>
                  <a:pt x="3960997" y="315419"/>
                  <a:pt x="3997868" y="318867"/>
                </a:cubicBezTo>
                <a:cubicBezTo>
                  <a:pt x="4041159" y="326219"/>
                  <a:pt x="4055435" y="293981"/>
                  <a:pt x="4070852" y="339615"/>
                </a:cubicBezTo>
                <a:cubicBezTo>
                  <a:pt x="4121286" y="335828"/>
                  <a:pt x="4121920" y="355506"/>
                  <a:pt x="4180483" y="373369"/>
                </a:cubicBezTo>
                <a:cubicBezTo>
                  <a:pt x="4211379" y="366707"/>
                  <a:pt x="4230171" y="374664"/>
                  <a:pt x="4246264" y="387458"/>
                </a:cubicBezTo>
                <a:cubicBezTo>
                  <a:pt x="4308508" y="393310"/>
                  <a:pt x="4357326" y="416142"/>
                  <a:pt x="4423169" y="431783"/>
                </a:cubicBezTo>
                <a:lnTo>
                  <a:pt x="4446752" y="435383"/>
                </a:lnTo>
                <a:lnTo>
                  <a:pt x="4446954" y="435566"/>
                </a:lnTo>
                <a:cubicBezTo>
                  <a:pt x="4508528" y="480137"/>
                  <a:pt x="4617740" y="529869"/>
                  <a:pt x="4662523" y="553169"/>
                </a:cubicBezTo>
                <a:cubicBezTo>
                  <a:pt x="4720320" y="547046"/>
                  <a:pt x="4678644" y="560102"/>
                  <a:pt x="4715641" y="575354"/>
                </a:cubicBezTo>
                <a:cubicBezTo>
                  <a:pt x="4682056" y="593278"/>
                  <a:pt x="4768370" y="586520"/>
                  <a:pt x="4742071" y="614016"/>
                </a:cubicBezTo>
                <a:cubicBezTo>
                  <a:pt x="4749637" y="615922"/>
                  <a:pt x="4757797" y="616899"/>
                  <a:pt x="4766183" y="617675"/>
                </a:cubicBezTo>
                <a:lnTo>
                  <a:pt x="4770562" y="618094"/>
                </a:lnTo>
                <a:lnTo>
                  <a:pt x="4783240" y="624350"/>
                </a:lnTo>
                <a:lnTo>
                  <a:pt x="4792882" y="620401"/>
                </a:lnTo>
                <a:lnTo>
                  <a:pt x="4816310" y="625721"/>
                </a:lnTo>
                <a:cubicBezTo>
                  <a:pt x="4824144" y="628595"/>
                  <a:pt x="4831482" y="632720"/>
                  <a:pt x="4837953" y="638824"/>
                </a:cubicBezTo>
                <a:cubicBezTo>
                  <a:pt x="4848645" y="668753"/>
                  <a:pt x="4922266" y="669148"/>
                  <a:pt x="4933914" y="707398"/>
                </a:cubicBezTo>
                <a:cubicBezTo>
                  <a:pt x="4940833" y="719653"/>
                  <a:pt x="4978358" y="746502"/>
                  <a:pt x="4995259" y="744825"/>
                </a:cubicBezTo>
                <a:cubicBezTo>
                  <a:pt x="5005107" y="749034"/>
                  <a:pt x="5010567" y="758092"/>
                  <a:pt x="5024744" y="753396"/>
                </a:cubicBezTo>
                <a:cubicBezTo>
                  <a:pt x="5047511" y="761361"/>
                  <a:pt x="5109162" y="783016"/>
                  <a:pt x="5131877" y="792613"/>
                </a:cubicBezTo>
                <a:cubicBezTo>
                  <a:pt x="5132671" y="802792"/>
                  <a:pt x="5144554" y="806683"/>
                  <a:pt x="5161031" y="810975"/>
                </a:cubicBezTo>
                <a:lnTo>
                  <a:pt x="5176815" y="815342"/>
                </a:lnTo>
                <a:lnTo>
                  <a:pt x="5180064" y="831233"/>
                </a:lnTo>
                <a:cubicBezTo>
                  <a:pt x="5202966" y="819270"/>
                  <a:pt x="5188976" y="863361"/>
                  <a:pt x="5215059" y="865080"/>
                </a:cubicBezTo>
                <a:cubicBezTo>
                  <a:pt x="5235765" y="864786"/>
                  <a:pt x="5236347" y="878098"/>
                  <a:pt x="5245643" y="887119"/>
                </a:cubicBezTo>
                <a:cubicBezTo>
                  <a:pt x="5267660" y="891609"/>
                  <a:pt x="5295742" y="939348"/>
                  <a:pt x="5295952" y="957174"/>
                </a:cubicBezTo>
                <a:cubicBezTo>
                  <a:pt x="5284322" y="1008946"/>
                  <a:pt x="5374979" y="1038019"/>
                  <a:pt x="5367826" y="1079140"/>
                </a:cubicBezTo>
                <a:cubicBezTo>
                  <a:pt x="5371668" y="1089190"/>
                  <a:pt x="5377921" y="1097135"/>
                  <a:pt x="5385646" y="1103730"/>
                </a:cubicBezTo>
                <a:lnTo>
                  <a:pt x="5410965" y="1119397"/>
                </a:lnTo>
                <a:lnTo>
                  <a:pt x="5436960" y="1130910"/>
                </a:lnTo>
                <a:lnTo>
                  <a:pt x="5442083" y="1133134"/>
                </a:lnTo>
                <a:cubicBezTo>
                  <a:pt x="5451910" y="1137346"/>
                  <a:pt x="5457170" y="1169188"/>
                  <a:pt x="5465219" y="1174479"/>
                </a:cubicBezTo>
                <a:cubicBezTo>
                  <a:pt x="5488744" y="1195184"/>
                  <a:pt x="5467141" y="1223401"/>
                  <a:pt x="5488171" y="1238604"/>
                </a:cubicBezTo>
                <a:cubicBezTo>
                  <a:pt x="5523491" y="1271811"/>
                  <a:pt x="5486623" y="1305961"/>
                  <a:pt x="5562172" y="1320840"/>
                </a:cubicBezTo>
                <a:cubicBezTo>
                  <a:pt x="5601634" y="1385316"/>
                  <a:pt x="5636528" y="1453139"/>
                  <a:pt x="5686905" y="1512529"/>
                </a:cubicBezTo>
                <a:cubicBezTo>
                  <a:pt x="5729049" y="1575678"/>
                  <a:pt x="5699691" y="1553768"/>
                  <a:pt x="5748726" y="1623716"/>
                </a:cubicBezTo>
                <a:cubicBezTo>
                  <a:pt x="5783098" y="1689734"/>
                  <a:pt x="5789710" y="1639740"/>
                  <a:pt x="5842593" y="1726595"/>
                </a:cubicBezTo>
                <a:cubicBezTo>
                  <a:pt x="5837824" y="1733043"/>
                  <a:pt x="5862023" y="1845188"/>
                  <a:pt x="5861042" y="1851837"/>
                </a:cubicBezTo>
                <a:cubicBezTo>
                  <a:pt x="5874156" y="1887981"/>
                  <a:pt x="5901790" y="1919218"/>
                  <a:pt x="5921290" y="1943460"/>
                </a:cubicBezTo>
                <a:lnTo>
                  <a:pt x="5978046" y="1997284"/>
                </a:lnTo>
                <a:lnTo>
                  <a:pt x="5992479" y="2056720"/>
                </a:lnTo>
                <a:cubicBezTo>
                  <a:pt x="6011078" y="2079033"/>
                  <a:pt x="6072687" y="2117397"/>
                  <a:pt x="6089639" y="2131171"/>
                </a:cubicBezTo>
                <a:lnTo>
                  <a:pt x="6094199" y="2139379"/>
                </a:lnTo>
                <a:lnTo>
                  <a:pt x="6094822" y="2139386"/>
                </a:lnTo>
                <a:cubicBezTo>
                  <a:pt x="6096947" y="2140841"/>
                  <a:pt x="6098876" y="2143416"/>
                  <a:pt x="6100692" y="2147736"/>
                </a:cubicBezTo>
                <a:lnTo>
                  <a:pt x="6102516" y="2154343"/>
                </a:lnTo>
                <a:lnTo>
                  <a:pt x="6111361" y="2170264"/>
                </a:lnTo>
                <a:lnTo>
                  <a:pt x="6215475" y="2270153"/>
                </a:lnTo>
                <a:lnTo>
                  <a:pt x="6255966" y="2335401"/>
                </a:lnTo>
                <a:lnTo>
                  <a:pt x="6272711" y="2385144"/>
                </a:lnTo>
                <a:cubicBezTo>
                  <a:pt x="6282320" y="2406495"/>
                  <a:pt x="6299066" y="2405139"/>
                  <a:pt x="6304347" y="2439388"/>
                </a:cubicBezTo>
                <a:cubicBezTo>
                  <a:pt x="6297131" y="2486231"/>
                  <a:pt x="6325530" y="2500962"/>
                  <a:pt x="6326729" y="2549400"/>
                </a:cubicBezTo>
                <a:cubicBezTo>
                  <a:pt x="6325926" y="2572066"/>
                  <a:pt x="6339111" y="2599957"/>
                  <a:pt x="6344663" y="2628839"/>
                </a:cubicBezTo>
                <a:lnTo>
                  <a:pt x="6375811" y="2639204"/>
                </a:lnTo>
                <a:cubicBezTo>
                  <a:pt x="6375427" y="2643533"/>
                  <a:pt x="6375041" y="2647863"/>
                  <a:pt x="6374657" y="2652193"/>
                </a:cubicBezTo>
                <a:cubicBezTo>
                  <a:pt x="6373555" y="2658134"/>
                  <a:pt x="6371943" y="2662665"/>
                  <a:pt x="6369740" y="2664642"/>
                </a:cubicBezTo>
                <a:cubicBezTo>
                  <a:pt x="6368032" y="2674540"/>
                  <a:pt x="6371528" y="2686899"/>
                  <a:pt x="6361964" y="2690172"/>
                </a:cubicBezTo>
                <a:cubicBezTo>
                  <a:pt x="6350507" y="2696218"/>
                  <a:pt x="6369375" y="2734440"/>
                  <a:pt x="6355511" y="2727335"/>
                </a:cubicBezTo>
                <a:cubicBezTo>
                  <a:pt x="6358746" y="2734104"/>
                  <a:pt x="6360434" y="2742096"/>
                  <a:pt x="6361058" y="2750592"/>
                </a:cubicBezTo>
                <a:cubicBezTo>
                  <a:pt x="6361013" y="2751998"/>
                  <a:pt x="6360970" y="2753408"/>
                  <a:pt x="6360926" y="2754814"/>
                </a:cubicBezTo>
                <a:lnTo>
                  <a:pt x="6339285" y="2810353"/>
                </a:lnTo>
                <a:cubicBezTo>
                  <a:pt x="6360091" y="2854187"/>
                  <a:pt x="6313103" y="2870086"/>
                  <a:pt x="6325672" y="2908809"/>
                </a:cubicBezTo>
                <a:cubicBezTo>
                  <a:pt x="6341563" y="2966972"/>
                  <a:pt x="6291836" y="2935388"/>
                  <a:pt x="6333498" y="3009772"/>
                </a:cubicBezTo>
                <a:cubicBezTo>
                  <a:pt x="6345476" y="3039254"/>
                  <a:pt x="6345955" y="3068963"/>
                  <a:pt x="6334947" y="3095405"/>
                </a:cubicBezTo>
                <a:lnTo>
                  <a:pt x="6344768" y="3155941"/>
                </a:lnTo>
                <a:cubicBezTo>
                  <a:pt x="6348643" y="3153663"/>
                  <a:pt x="6311793" y="3186588"/>
                  <a:pt x="6314754" y="3197987"/>
                </a:cubicBezTo>
                <a:cubicBezTo>
                  <a:pt x="6318695" y="3221971"/>
                  <a:pt x="6319257" y="3226752"/>
                  <a:pt x="6304230" y="3239690"/>
                </a:cubicBezTo>
                <a:cubicBezTo>
                  <a:pt x="6306321" y="3248567"/>
                  <a:pt x="6307305" y="3254005"/>
                  <a:pt x="6308837" y="3264003"/>
                </a:cubicBezTo>
                <a:cubicBezTo>
                  <a:pt x="6301812" y="3288243"/>
                  <a:pt x="6298529" y="3302527"/>
                  <a:pt x="6309285" y="3324103"/>
                </a:cubicBezTo>
                <a:cubicBezTo>
                  <a:pt x="6301188" y="3343007"/>
                  <a:pt x="6329285" y="3359307"/>
                  <a:pt x="6342503" y="3405661"/>
                </a:cubicBezTo>
                <a:cubicBezTo>
                  <a:pt x="6338012" y="3447477"/>
                  <a:pt x="6408325" y="3505721"/>
                  <a:pt x="6401531" y="3550593"/>
                </a:cubicBezTo>
                <a:cubicBezTo>
                  <a:pt x="6395655" y="3579549"/>
                  <a:pt x="6423437" y="3594758"/>
                  <a:pt x="6427705" y="3624684"/>
                </a:cubicBezTo>
                <a:cubicBezTo>
                  <a:pt x="6416402" y="3629199"/>
                  <a:pt x="6435787" y="3639516"/>
                  <a:pt x="6448424" y="3657106"/>
                </a:cubicBezTo>
                <a:lnTo>
                  <a:pt x="6444014" y="3752742"/>
                </a:lnTo>
                <a:cubicBezTo>
                  <a:pt x="6443990" y="3752777"/>
                  <a:pt x="6443967" y="3752813"/>
                  <a:pt x="6443946" y="3752849"/>
                </a:cubicBezTo>
                <a:lnTo>
                  <a:pt x="0" y="3752849"/>
                </a:lnTo>
                <a:close/>
              </a:path>
            </a:pathLst>
          </a:custGeom>
        </p:spPr>
      </p:pic>
      <p:sp>
        <p:nvSpPr>
          <p:cNvPr id="3" name="Content Placeholder 2">
            <a:extLst>
              <a:ext uri="{FF2B5EF4-FFF2-40B4-BE49-F238E27FC236}">
                <a16:creationId xmlns:a16="http://schemas.microsoft.com/office/drawing/2014/main" id="{678D7A2C-31AD-E192-23F2-98685AC640E6}"/>
              </a:ext>
            </a:extLst>
          </p:cNvPr>
          <p:cNvSpPr>
            <a:spLocks noGrp="1"/>
          </p:cNvSpPr>
          <p:nvPr>
            <p:ph idx="1"/>
          </p:nvPr>
        </p:nvSpPr>
        <p:spPr>
          <a:xfrm>
            <a:off x="6797004" y="670559"/>
            <a:ext cx="4555782" cy="5445076"/>
          </a:xfrm>
        </p:spPr>
        <p:txBody>
          <a:bodyPr vert="horz" lIns="91440" tIns="45720" rIns="91440" bIns="45720" rtlCol="0" anchor="t">
            <a:normAutofit/>
          </a:bodyPr>
          <a:lstStyle/>
          <a:p>
            <a:r>
              <a:rPr lang="en-US" sz="1700">
                <a:ea typeface="+mn-lt"/>
                <a:cs typeface="+mn-lt"/>
              </a:rPr>
              <a:t>Narcissistic personality disorder (NPD) is a mental health condition characterized by a pervasive pattern of grandiosity, a need for admiration, and a lack of empathy. </a:t>
            </a:r>
            <a:endParaRPr lang="en-US" sz="1700"/>
          </a:p>
          <a:p>
            <a:pPr marL="0" indent="0">
              <a:buNone/>
            </a:pPr>
            <a:endParaRPr lang="en-US" sz="1700"/>
          </a:p>
          <a:p>
            <a:r>
              <a:rPr lang="en-US" sz="1700" b="1">
                <a:ea typeface="+mn-lt"/>
                <a:cs typeface="+mn-lt"/>
              </a:rPr>
              <a:t>Grandiosity:</a:t>
            </a:r>
            <a:r>
              <a:rPr lang="en-US" sz="1700">
                <a:ea typeface="+mn-lt"/>
                <a:cs typeface="+mn-lt"/>
              </a:rPr>
              <a:t> An inflated sense of self-importance, believing one is superior to others. </a:t>
            </a:r>
            <a:endParaRPr lang="en-US" sz="1700"/>
          </a:p>
          <a:p>
            <a:r>
              <a:rPr lang="en-US" sz="1700" b="1">
                <a:ea typeface="+mn-lt"/>
                <a:cs typeface="+mn-lt"/>
              </a:rPr>
              <a:t>Need for admiration:</a:t>
            </a:r>
            <a:r>
              <a:rPr lang="en-US" sz="1700">
                <a:ea typeface="+mn-lt"/>
                <a:cs typeface="+mn-lt"/>
              </a:rPr>
              <a:t> A constant need for attention, praise, and validation. </a:t>
            </a:r>
            <a:endParaRPr lang="en-US" sz="1700"/>
          </a:p>
          <a:p>
            <a:r>
              <a:rPr lang="en-US" sz="1700" b="1">
                <a:ea typeface="+mn-lt"/>
                <a:cs typeface="+mn-lt"/>
              </a:rPr>
              <a:t>Lack of empathy:</a:t>
            </a:r>
            <a:r>
              <a:rPr lang="en-US" sz="1700">
                <a:ea typeface="+mn-lt"/>
                <a:cs typeface="+mn-lt"/>
              </a:rPr>
              <a:t> Difficulty understanding or caring about the feelings of others. </a:t>
            </a:r>
            <a:endParaRPr lang="en-US" sz="1700"/>
          </a:p>
          <a:p>
            <a:r>
              <a:rPr lang="en-US" sz="1700" b="1">
                <a:ea typeface="+mn-lt"/>
                <a:cs typeface="+mn-lt"/>
              </a:rPr>
              <a:t>Exploitative behavior:</a:t>
            </a:r>
            <a:r>
              <a:rPr lang="en-US" sz="1700">
                <a:ea typeface="+mn-lt"/>
                <a:cs typeface="+mn-lt"/>
              </a:rPr>
              <a:t> Taking advantage of others to achieve personal goals. </a:t>
            </a:r>
            <a:endParaRPr lang="en-US" sz="1700"/>
          </a:p>
          <a:p>
            <a:r>
              <a:rPr lang="en-US" sz="1700" b="1">
                <a:ea typeface="+mn-lt"/>
                <a:cs typeface="+mn-lt"/>
              </a:rPr>
              <a:t>Envy:</a:t>
            </a:r>
            <a:r>
              <a:rPr lang="en-US" sz="1700">
                <a:ea typeface="+mn-lt"/>
                <a:cs typeface="+mn-lt"/>
              </a:rPr>
              <a:t> Resenting others who have success or recognition. </a:t>
            </a:r>
            <a:endParaRPr lang="en-US" sz="1700"/>
          </a:p>
          <a:p>
            <a:r>
              <a:rPr lang="en-US" sz="1700" b="1">
                <a:ea typeface="+mn-lt"/>
                <a:cs typeface="+mn-lt"/>
              </a:rPr>
              <a:t>Fragile self-esteem:</a:t>
            </a:r>
            <a:r>
              <a:rPr lang="en-US" sz="1700">
                <a:ea typeface="+mn-lt"/>
                <a:cs typeface="+mn-lt"/>
              </a:rPr>
              <a:t> Underlying feelings of inadequacy or inferiority that are masked by arrogance. </a:t>
            </a:r>
            <a:endParaRPr lang="en-US" sz="1700"/>
          </a:p>
          <a:p>
            <a:endParaRPr lang="en-US" sz="1700"/>
          </a:p>
        </p:txBody>
      </p:sp>
    </p:spTree>
    <p:extLst>
      <p:ext uri="{BB962C8B-B14F-4D97-AF65-F5344CB8AC3E}">
        <p14:creationId xmlns:p14="http://schemas.microsoft.com/office/powerpoint/2010/main" val="4246680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ACFA8-38F1-0BA1-A661-297D0F181407}"/>
              </a:ext>
            </a:extLst>
          </p:cNvPr>
          <p:cNvSpPr>
            <a:spLocks noGrp="1"/>
          </p:cNvSpPr>
          <p:nvPr>
            <p:ph type="title"/>
          </p:nvPr>
        </p:nvSpPr>
        <p:spPr/>
        <p:txBody>
          <a:bodyPr/>
          <a:lstStyle/>
          <a:p>
            <a:r>
              <a:rPr lang="en-US" sz="2800" dirty="0">
                <a:latin typeface="Roboto"/>
                <a:ea typeface="Roboto"/>
                <a:cs typeface="Roboto"/>
              </a:rPr>
              <a:t>OVERVIEW ON : Narcissistic personality disorder</a:t>
            </a:r>
            <a:endParaRPr lang="en-US" dirty="0"/>
          </a:p>
        </p:txBody>
      </p:sp>
      <p:sp>
        <p:nvSpPr>
          <p:cNvPr id="3" name="Content Placeholder 2">
            <a:extLst>
              <a:ext uri="{FF2B5EF4-FFF2-40B4-BE49-F238E27FC236}">
                <a16:creationId xmlns:a16="http://schemas.microsoft.com/office/drawing/2014/main" id="{16793687-07CF-0C42-E41D-71C67825A4B5}"/>
              </a:ext>
            </a:extLst>
          </p:cNvPr>
          <p:cNvSpPr>
            <a:spLocks noGrp="1"/>
          </p:cNvSpPr>
          <p:nvPr>
            <p:ph idx="1"/>
          </p:nvPr>
        </p:nvSpPr>
        <p:spPr/>
        <p:txBody>
          <a:bodyPr vert="horz" lIns="91440" tIns="45720" rIns="91440" bIns="45720" rtlCol="0" anchor="t">
            <a:normAutofit/>
          </a:bodyPr>
          <a:lstStyle/>
          <a:p>
            <a:r>
              <a:rPr lang="en-US" dirty="0">
                <a:latin typeface="Roboto"/>
                <a:ea typeface="Roboto"/>
                <a:cs typeface="Roboto"/>
              </a:rPr>
              <a:t>A disorder in which a person has an inflated sense of self-importance.</a:t>
            </a:r>
            <a:endParaRPr lang="en-US" dirty="0"/>
          </a:p>
          <a:p>
            <a:r>
              <a:rPr lang="en-US" dirty="0">
                <a:latin typeface="Roboto"/>
                <a:ea typeface="Roboto"/>
                <a:cs typeface="Roboto"/>
              </a:rPr>
              <a:t>Narcissistic personality disorder is found more commonly in men. The cause is unknown but likely involves a combination of genetic and environmental factors.</a:t>
            </a:r>
            <a:endParaRPr lang="en-US" dirty="0"/>
          </a:p>
          <a:p>
            <a:r>
              <a:rPr lang="en-US" dirty="0">
                <a:latin typeface="Roboto"/>
                <a:ea typeface="Roboto"/>
                <a:cs typeface="Roboto"/>
              </a:rPr>
              <a:t>Symptoms include an excessive need for admiration, disregard for others' feelings, an inability to handle any criticism, and a sense of entitlement.</a:t>
            </a:r>
            <a:endParaRPr lang="en-US" dirty="0"/>
          </a:p>
          <a:p>
            <a:r>
              <a:rPr lang="en-US" dirty="0">
                <a:latin typeface="Roboto"/>
                <a:ea typeface="Roboto"/>
                <a:cs typeface="Roboto"/>
              </a:rPr>
              <a:t>The disorder needs to be diagnosed by a professional. Treatment involves talk therapy.</a:t>
            </a:r>
            <a:endParaRPr lang="en-US" dirty="0"/>
          </a:p>
          <a:p>
            <a:endParaRPr lang="en-US" dirty="0"/>
          </a:p>
        </p:txBody>
      </p:sp>
    </p:spTree>
    <p:extLst>
      <p:ext uri="{BB962C8B-B14F-4D97-AF65-F5344CB8AC3E}">
        <p14:creationId xmlns:p14="http://schemas.microsoft.com/office/powerpoint/2010/main" val="605420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65FFB-F19C-23F0-D9FF-E5D67B8B180F}"/>
              </a:ext>
            </a:extLst>
          </p:cNvPr>
          <p:cNvSpPr>
            <a:spLocks noGrp="1"/>
          </p:cNvSpPr>
          <p:nvPr>
            <p:ph type="title"/>
          </p:nvPr>
        </p:nvSpPr>
        <p:spPr>
          <a:xfrm>
            <a:off x="838200" y="365125"/>
            <a:ext cx="10515600" cy="983977"/>
          </a:xfrm>
        </p:spPr>
        <p:txBody>
          <a:bodyPr>
            <a:normAutofit/>
          </a:bodyPr>
          <a:lstStyle/>
          <a:p>
            <a:r>
              <a:rPr lang="en-US" sz="1600" b="1" dirty="0">
                <a:latin typeface="Roboto"/>
                <a:ea typeface="Roboto"/>
                <a:cs typeface="Roboto"/>
              </a:rPr>
              <a:t>                                           WOMEN WITH :Narcissistic personality disorder</a:t>
            </a:r>
            <a:endParaRPr lang="en-US" sz="1600" b="1" dirty="0"/>
          </a:p>
        </p:txBody>
      </p:sp>
      <p:sp>
        <p:nvSpPr>
          <p:cNvPr id="3" name="Content Placeholder 2">
            <a:extLst>
              <a:ext uri="{FF2B5EF4-FFF2-40B4-BE49-F238E27FC236}">
                <a16:creationId xmlns:a16="http://schemas.microsoft.com/office/drawing/2014/main" id="{C389C402-F763-BC99-07D2-0535644DCF98}"/>
              </a:ext>
            </a:extLst>
          </p:cNvPr>
          <p:cNvSpPr>
            <a:spLocks noGrp="1"/>
          </p:cNvSpPr>
          <p:nvPr>
            <p:ph idx="1"/>
          </p:nvPr>
        </p:nvSpPr>
        <p:spPr>
          <a:xfrm>
            <a:off x="838200" y="997936"/>
            <a:ext cx="10515600" cy="5743958"/>
          </a:xfrm>
        </p:spPr>
        <p:txBody>
          <a:bodyPr vert="horz" lIns="91440" tIns="45720" rIns="91440" bIns="45720" rtlCol="0" anchor="t">
            <a:noAutofit/>
          </a:bodyPr>
          <a:lstStyle/>
          <a:p>
            <a:pPr marL="0" indent="0">
              <a:buNone/>
            </a:pPr>
            <a:r>
              <a:rPr lang="en-US" sz="1600" b="1" dirty="0">
                <a:solidFill>
                  <a:srgbClr val="2D2D2D"/>
                </a:solidFill>
                <a:latin typeface="Aptos Display"/>
              </a:rPr>
              <a:t>Female Narcissistic Traits</a:t>
            </a:r>
            <a:endParaRPr lang="en-US" sz="1600" b="1" dirty="0">
              <a:latin typeface="Aptos Display"/>
            </a:endParaRPr>
          </a:p>
          <a:p>
            <a:r>
              <a:rPr lang="en-US" sz="1600" b="1" dirty="0">
                <a:solidFill>
                  <a:srgbClr val="2D2D2D"/>
                </a:solidFill>
                <a:latin typeface="Aptos Display"/>
                <a:ea typeface="Lato"/>
                <a:cs typeface="Lato"/>
              </a:rPr>
              <a:t>Research shows that narcissistic traits in women can look different from those in men. Women with narcissistic personality disorder (NPD) often have fewer and somewhat milder traits. For instance, they tend to be less entitled, impulsive, and aggressive and may even show a bit more empathy than male narcissists. However, female narcissists may also have unique characteristics, like being especially focused on their appearance or feeling more prone to envy and jealousy. These distinct traits can give female narcissism a different flavor, even if the underlying tendencies are similar.</a:t>
            </a:r>
            <a:endParaRPr lang="en-US" sz="1600" b="1" baseline="30000" dirty="0">
              <a:solidFill>
                <a:srgbClr val="5972F1"/>
              </a:solidFill>
              <a:latin typeface="Aptos Display"/>
              <a:ea typeface="Lato"/>
              <a:cs typeface="Lato"/>
            </a:endParaRPr>
          </a:p>
          <a:p>
            <a:pPr marL="0" indent="0">
              <a:buNone/>
            </a:pPr>
            <a:r>
              <a:rPr lang="en-US" sz="1600" b="1" dirty="0">
                <a:latin typeface="Aptos Display"/>
              </a:rPr>
              <a:t> Being Self-Centered or Self-Absorbed</a:t>
            </a:r>
            <a:endParaRPr lang="en-US" sz="1600" b="1" dirty="0">
              <a:solidFill>
                <a:srgbClr val="2D2D2D"/>
              </a:solidFill>
              <a:latin typeface="Aptos Display"/>
              <a:ea typeface="Lato"/>
              <a:cs typeface="Lato"/>
            </a:endParaRPr>
          </a:p>
          <a:p>
            <a:r>
              <a:rPr lang="en-US" sz="1600" b="1" dirty="0">
                <a:solidFill>
                  <a:srgbClr val="2D2D2D"/>
                </a:solidFill>
                <a:latin typeface="Aptos Display"/>
                <a:ea typeface="Lato"/>
                <a:cs typeface="Lato"/>
              </a:rPr>
              <a:t>Self-centeredness is a hallmark sign of NPD in both men and women. A female narcissist may spend a lot of time talking about herself and her life, without thinking to ask how others are doing. When people do interject to talk about themselves, the female narcissist may show little interest and quickly turn the conversation back to herself.</a:t>
            </a:r>
            <a:endParaRPr lang="en-US" sz="1600" b="1" dirty="0">
              <a:latin typeface="Aptos Display"/>
            </a:endParaRPr>
          </a:p>
          <a:p>
            <a:pPr marL="0" indent="0">
              <a:buNone/>
            </a:pPr>
            <a:r>
              <a:rPr lang="en-US" sz="1600" b="1" dirty="0">
                <a:latin typeface="Aptos Display"/>
              </a:rPr>
              <a:t>Never Admitting Fault</a:t>
            </a:r>
          </a:p>
          <a:p>
            <a:r>
              <a:rPr lang="en-US" sz="1600" b="1" dirty="0">
                <a:solidFill>
                  <a:srgbClr val="2D2D2D"/>
                </a:solidFill>
                <a:latin typeface="Aptos Display"/>
                <a:ea typeface="Lato"/>
                <a:cs typeface="Lato"/>
              </a:rPr>
              <a:t>Another telltale sign of narcissism is never admitting fault or apologizing and instead finding ways to project blame outwards onto other people or situations. For example, narcissistic women will often deflect blame by making excuses for their mistakes or finding ways to twist the situation and paint someone else as the bad guy.</a:t>
            </a:r>
            <a:endParaRPr lang="en-US" sz="1600" b="1" dirty="0">
              <a:latin typeface="Aptos Display"/>
            </a:endParaRPr>
          </a:p>
          <a:p>
            <a:pPr marL="0" indent="0">
              <a:buNone/>
            </a:pPr>
            <a:r>
              <a:rPr lang="en-US" sz="1600" b="1" dirty="0">
                <a:latin typeface="Aptos Display"/>
              </a:rPr>
              <a:t>Pettiness &amp; Inability to See the Bigger Picture</a:t>
            </a:r>
          </a:p>
          <a:p>
            <a:r>
              <a:rPr lang="en-US" sz="1600" b="1" dirty="0">
                <a:solidFill>
                  <a:srgbClr val="2D2D2D"/>
                </a:solidFill>
                <a:latin typeface="Aptos Display"/>
                <a:ea typeface="Lato"/>
                <a:cs typeface="Lato"/>
              </a:rPr>
              <a:t>Narcissistic women can have a tendency to be petty. They often get stuck on small details or perceived wrongdoings of other people, even when they don’t really </a:t>
            </a:r>
            <a:r>
              <a:rPr lang="en-US" sz="1600" b="1" dirty="0" err="1">
                <a:solidFill>
                  <a:srgbClr val="2D2D2D"/>
                </a:solidFill>
                <a:latin typeface="Aptos Display"/>
                <a:ea typeface="Lato"/>
                <a:cs typeface="Lato"/>
              </a:rPr>
              <a:t>matter.For</a:t>
            </a:r>
            <a:r>
              <a:rPr lang="en-US" sz="1600" b="1" dirty="0">
                <a:solidFill>
                  <a:srgbClr val="2D2D2D"/>
                </a:solidFill>
                <a:latin typeface="Aptos Display"/>
                <a:ea typeface="Lato"/>
                <a:cs typeface="Lato"/>
              </a:rPr>
              <a:t> instance, a female narcissist may be unable to stop obsessing over the smallest criticism or slight and may even become hyper-focused on getting revenge. This inability to let go of small grievances can become problematic for the narcissistic woman, making her seem jealous, petty, and bitter to others.</a:t>
            </a:r>
            <a:endParaRPr lang="en-US" sz="1600" b="1" dirty="0">
              <a:latin typeface="Aptos Display"/>
            </a:endParaRPr>
          </a:p>
          <a:p>
            <a:endParaRPr lang="en-US" sz="1600" dirty="0">
              <a:latin typeface="Aptos Display"/>
            </a:endParaRPr>
          </a:p>
        </p:txBody>
      </p:sp>
    </p:spTree>
    <p:extLst>
      <p:ext uri="{BB962C8B-B14F-4D97-AF65-F5344CB8AC3E}">
        <p14:creationId xmlns:p14="http://schemas.microsoft.com/office/powerpoint/2010/main" val="2110751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00D4D-E86B-D378-5495-E417408436F2}"/>
              </a:ext>
            </a:extLst>
          </p:cNvPr>
          <p:cNvSpPr>
            <a:spLocks noGrp="1"/>
          </p:cNvSpPr>
          <p:nvPr>
            <p:ph type="title"/>
          </p:nvPr>
        </p:nvSpPr>
        <p:spPr/>
        <p:txBody>
          <a:bodyPr>
            <a:normAutofit/>
          </a:bodyPr>
          <a:lstStyle/>
          <a:p>
            <a:r>
              <a:rPr lang="en-US" dirty="0"/>
              <a:t> Displayed Behavior</a:t>
            </a:r>
            <a:br>
              <a:rPr lang="en-US" dirty="0"/>
            </a:br>
            <a:endParaRPr lang="en-US" sz="1800"/>
          </a:p>
        </p:txBody>
      </p:sp>
      <p:sp>
        <p:nvSpPr>
          <p:cNvPr id="3" name="Content Placeholder 2">
            <a:extLst>
              <a:ext uri="{FF2B5EF4-FFF2-40B4-BE49-F238E27FC236}">
                <a16:creationId xmlns:a16="http://schemas.microsoft.com/office/drawing/2014/main" id="{EE374C0E-80D4-0679-2143-73020D91930E}"/>
              </a:ext>
            </a:extLst>
          </p:cNvPr>
          <p:cNvSpPr>
            <a:spLocks noGrp="1"/>
          </p:cNvSpPr>
          <p:nvPr>
            <p:ph idx="1"/>
          </p:nvPr>
        </p:nvSpPr>
        <p:spPr/>
        <p:txBody>
          <a:bodyPr vert="horz" lIns="91440" tIns="45720" rIns="91440" bIns="45720" rtlCol="0" anchor="t">
            <a:normAutofit fontScale="85000" lnSpcReduction="20000"/>
          </a:bodyPr>
          <a:lstStyle/>
          <a:p>
            <a:r>
              <a:rPr lang="en-US" dirty="0"/>
              <a:t>For Instance, in the movie Mirada Priestly (Grey hair) was a huge deal in the fashion world at Runway magazine  that Andy (black hair) was hired as her 2nd assistant.</a:t>
            </a:r>
          </a:p>
          <a:p>
            <a:endParaRPr lang="en-US" dirty="0"/>
          </a:p>
          <a:p>
            <a:r>
              <a:rPr lang="en-US" dirty="0"/>
              <a:t>Mirand displayed the following behavior :</a:t>
            </a:r>
          </a:p>
          <a:p>
            <a:r>
              <a:rPr lang="en-US" sz="1600" b="1" dirty="0">
                <a:latin typeface="Aptos Display"/>
              </a:rPr>
              <a:t>Being Self-Centered or Self-Absorbed</a:t>
            </a:r>
            <a:endParaRPr lang="en-US" sz="1600" dirty="0">
              <a:latin typeface="Aptos Display"/>
            </a:endParaRPr>
          </a:p>
          <a:p>
            <a:r>
              <a:rPr lang="en-US" sz="1600" b="1" dirty="0">
                <a:solidFill>
                  <a:srgbClr val="2D2D2D"/>
                </a:solidFill>
                <a:latin typeface="Aptos Display"/>
              </a:rPr>
              <a:t>Self-centeredness is a hallmark sign of NPD in both men and women. A female narcissist may spend a lot of time talking about herself and her life, without thinking to ask how others are doing. When people do interject to talk about themselves, the female narcissist may show little interest and quickly turn the conversation back to herself.</a:t>
            </a:r>
            <a:endParaRPr lang="en-US" sz="1600" dirty="0">
              <a:latin typeface="Aptos Display"/>
            </a:endParaRPr>
          </a:p>
          <a:p>
            <a:r>
              <a:rPr lang="en-US" sz="1600" b="1" dirty="0">
                <a:latin typeface="Aptos Display"/>
              </a:rPr>
              <a:t>Never Admitting Fault</a:t>
            </a:r>
            <a:endParaRPr lang="en-US" sz="1600" dirty="0">
              <a:latin typeface="Aptos Display"/>
            </a:endParaRPr>
          </a:p>
          <a:p>
            <a:r>
              <a:rPr lang="en-US" sz="1600" b="1" dirty="0">
                <a:solidFill>
                  <a:srgbClr val="2D2D2D"/>
                </a:solidFill>
                <a:latin typeface="Aptos Display"/>
              </a:rPr>
              <a:t>Another telltale sign of narcissism is never admitting fault or apologizing and instead finding ways to project blame outwards onto other people or situations. For example, narcissistic women will often deflect blame by making excuses for their mistakes or finding ways to twist the situation and paint someone else as the bad guy.</a:t>
            </a:r>
            <a:endParaRPr lang="en-US" sz="1600" dirty="0">
              <a:latin typeface="Aptos Display"/>
            </a:endParaRPr>
          </a:p>
          <a:p>
            <a:r>
              <a:rPr lang="en-US" sz="1600" b="1" dirty="0">
                <a:latin typeface="Aptos Display"/>
              </a:rPr>
              <a:t>Pettiness &amp; Inability to See the Bigger Picture</a:t>
            </a:r>
            <a:endParaRPr lang="en-US" sz="1600" dirty="0">
              <a:latin typeface="Aptos Display"/>
            </a:endParaRPr>
          </a:p>
          <a:p>
            <a:r>
              <a:rPr lang="en-US" sz="1600" b="1" dirty="0">
                <a:solidFill>
                  <a:srgbClr val="2D2D2D"/>
                </a:solidFill>
                <a:latin typeface="Aptos Display"/>
              </a:rPr>
              <a:t>Narcissistic women can have a tendency to be petty. They often get stuck on small details or perceived wrongdoings of other people, even when they don’t really </a:t>
            </a:r>
            <a:r>
              <a:rPr lang="en-US" sz="1600" b="1" dirty="0" err="1">
                <a:solidFill>
                  <a:srgbClr val="2D2D2D"/>
                </a:solidFill>
                <a:latin typeface="Aptos Display"/>
              </a:rPr>
              <a:t>matter.For</a:t>
            </a:r>
            <a:r>
              <a:rPr lang="en-US" sz="1600" b="1" dirty="0">
                <a:solidFill>
                  <a:srgbClr val="2D2D2D"/>
                </a:solidFill>
                <a:latin typeface="Aptos Display"/>
              </a:rPr>
              <a:t> instance, a female narcissist may be unable to stop obsessing over the smallest criticism or slight and may even become hyper-focused on getting revenge. This inability to let go of small grievances can become problematic for the narcissistic woman, making her seem jealous, petty, and bitter to others.</a:t>
            </a:r>
            <a:endParaRPr lang="en-US" sz="1600" dirty="0">
              <a:latin typeface="Aptos Display"/>
            </a:endParaRPr>
          </a:p>
          <a:p>
            <a:endParaRPr lang="en-US" dirty="0"/>
          </a:p>
        </p:txBody>
      </p:sp>
    </p:spTree>
    <p:extLst>
      <p:ext uri="{BB962C8B-B14F-4D97-AF65-F5344CB8AC3E}">
        <p14:creationId xmlns:p14="http://schemas.microsoft.com/office/powerpoint/2010/main" val="3681679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Slide Background Fill">
            <a:extLst>
              <a:ext uri="{FF2B5EF4-FFF2-40B4-BE49-F238E27FC236}">
                <a16:creationId xmlns:a16="http://schemas.microsoft.com/office/drawing/2014/main" id="{7D07B7BC-3270-4CF3-A7AA-0937908AD5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9" name="Group 48">
            <a:extLst>
              <a:ext uri="{FF2B5EF4-FFF2-40B4-BE49-F238E27FC236}">
                <a16:creationId xmlns:a16="http://schemas.microsoft.com/office/drawing/2014/main" id="{3248F5E6-4377-481A-9615-8B26AF96A0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651279" y="598259"/>
            <a:chExt cx="10889442" cy="5680742"/>
          </a:xfrm>
        </p:grpSpPr>
        <p:sp>
          <p:nvSpPr>
            <p:cNvPr id="12" name="Color">
              <a:extLst>
                <a:ext uri="{FF2B5EF4-FFF2-40B4-BE49-F238E27FC236}">
                  <a16:creationId xmlns:a16="http://schemas.microsoft.com/office/drawing/2014/main" id="{D8552057-9E04-4499-916A-649BB6B51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Color">
              <a:extLst>
                <a:ext uri="{FF2B5EF4-FFF2-40B4-BE49-F238E27FC236}">
                  <a16:creationId xmlns:a16="http://schemas.microsoft.com/office/drawing/2014/main" id="{D1194A2F-4E63-4228-A833-4D86528EAD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A person looking at another person&#10;&#10;AI-generated content may be incorrect.">
            <a:extLst>
              <a:ext uri="{FF2B5EF4-FFF2-40B4-BE49-F238E27FC236}">
                <a16:creationId xmlns:a16="http://schemas.microsoft.com/office/drawing/2014/main" id="{D21E8AA3-3B46-ABF3-DA74-0E68E4890818}"/>
              </a:ext>
            </a:extLst>
          </p:cNvPr>
          <p:cNvPicPr>
            <a:picLocks noChangeAspect="1"/>
          </p:cNvPicPr>
          <p:nvPr/>
        </p:nvPicPr>
        <p:blipFill>
          <a:blip r:embed="rId2"/>
          <a:stretch>
            <a:fillRect/>
          </a:stretch>
        </p:blipFill>
        <p:spPr>
          <a:xfrm>
            <a:off x="786385" y="2197387"/>
            <a:ext cx="5210922" cy="3903162"/>
          </a:xfrm>
          <a:prstGeom prst="rect">
            <a:avLst/>
          </a:prstGeom>
        </p:spPr>
      </p:pic>
      <p:grpSp>
        <p:nvGrpSpPr>
          <p:cNvPr id="51" name="Group 50">
            <a:extLst>
              <a:ext uri="{FF2B5EF4-FFF2-40B4-BE49-F238E27FC236}">
                <a16:creationId xmlns:a16="http://schemas.microsoft.com/office/drawing/2014/main" id="{E27AF472-EAE3-4572-AB69-B92BD10DBC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52" name="Freeform: Shape 51">
              <a:extLst>
                <a:ext uri="{FF2B5EF4-FFF2-40B4-BE49-F238E27FC236}">
                  <a16:creationId xmlns:a16="http://schemas.microsoft.com/office/drawing/2014/main" id="{BF4DB9D2-6215-420C-874C-82EADF8C6C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3" name="Freeform: Shape 52">
              <a:extLst>
                <a:ext uri="{FF2B5EF4-FFF2-40B4-BE49-F238E27FC236}">
                  <a16:creationId xmlns:a16="http://schemas.microsoft.com/office/drawing/2014/main" id="{1F003139-C97C-44FA-B139-32E4DFDCE9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4" name="Freeform: Shape 53">
              <a:extLst>
                <a:ext uri="{FF2B5EF4-FFF2-40B4-BE49-F238E27FC236}">
                  <a16:creationId xmlns:a16="http://schemas.microsoft.com/office/drawing/2014/main" id="{5CE4DD6E-8CEA-45EE-B630-DBC22144D8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5" name="Freeform: Shape 54">
              <a:extLst>
                <a:ext uri="{FF2B5EF4-FFF2-40B4-BE49-F238E27FC236}">
                  <a16:creationId xmlns:a16="http://schemas.microsoft.com/office/drawing/2014/main" id="{A4372F7F-AA3C-470B-AA61-7C35B7722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6" name="Freeform: Shape 55">
              <a:extLst>
                <a:ext uri="{FF2B5EF4-FFF2-40B4-BE49-F238E27FC236}">
                  <a16:creationId xmlns:a16="http://schemas.microsoft.com/office/drawing/2014/main" id="{34B605BF-D199-43DD-9328-E99F2ADFC6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7" name="Freeform: Shape 56">
              <a:extLst>
                <a:ext uri="{FF2B5EF4-FFF2-40B4-BE49-F238E27FC236}">
                  <a16:creationId xmlns:a16="http://schemas.microsoft.com/office/drawing/2014/main" id="{E5D42A77-7336-4A35-8922-8098A16AA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8" name="Freeform: Shape 57">
              <a:extLst>
                <a:ext uri="{FF2B5EF4-FFF2-40B4-BE49-F238E27FC236}">
                  <a16:creationId xmlns:a16="http://schemas.microsoft.com/office/drawing/2014/main" id="{7401EE7D-B85D-4C10-AB8C-71884EFB11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3D93A854-3854-1B07-AB3A-B7F5C387FDAF}"/>
              </a:ext>
            </a:extLst>
          </p:cNvPr>
          <p:cNvSpPr>
            <a:spLocks noGrp="1"/>
          </p:cNvSpPr>
          <p:nvPr>
            <p:ph type="title"/>
          </p:nvPr>
        </p:nvSpPr>
        <p:spPr>
          <a:xfrm>
            <a:off x="786384" y="576072"/>
            <a:ext cx="10377484" cy="1546533"/>
          </a:xfrm>
        </p:spPr>
        <p:txBody>
          <a:bodyPr anchor="t">
            <a:normAutofit/>
          </a:bodyPr>
          <a:lstStyle/>
          <a:p>
            <a:r>
              <a:rPr lang="en-US" sz="4800">
                <a:solidFill>
                  <a:schemeClr val="bg1"/>
                </a:solidFill>
              </a:rPr>
              <a:t> Facts on how to spot you're working with a person who may suffer from  NPD </a:t>
            </a:r>
          </a:p>
        </p:txBody>
      </p:sp>
      <p:sp>
        <p:nvSpPr>
          <p:cNvPr id="3" name="Content Placeholder 2">
            <a:extLst>
              <a:ext uri="{FF2B5EF4-FFF2-40B4-BE49-F238E27FC236}">
                <a16:creationId xmlns:a16="http://schemas.microsoft.com/office/drawing/2014/main" id="{4DA7E426-473E-EFD2-682A-6AAB836DEC1A}"/>
              </a:ext>
            </a:extLst>
          </p:cNvPr>
          <p:cNvSpPr>
            <a:spLocks noGrp="1"/>
          </p:cNvSpPr>
          <p:nvPr>
            <p:ph idx="1"/>
          </p:nvPr>
        </p:nvSpPr>
        <p:spPr>
          <a:xfrm>
            <a:off x="6464409" y="2131697"/>
            <a:ext cx="4699459" cy="4612610"/>
          </a:xfrm>
        </p:spPr>
        <p:txBody>
          <a:bodyPr vert="horz" lIns="91440" tIns="45720" rIns="91440" bIns="45720" rtlCol="0" anchor="ctr">
            <a:noAutofit/>
          </a:bodyPr>
          <a:lstStyle/>
          <a:p>
            <a:pPr marL="0" indent="0">
              <a:buNone/>
            </a:pPr>
            <a:r>
              <a:rPr lang="en-US" sz="1800" dirty="0">
                <a:solidFill>
                  <a:schemeClr val="bg1"/>
                </a:solidFill>
                <a:latin typeface="Calibri"/>
                <a:ea typeface="Roboto"/>
                <a:cs typeface="Roboto"/>
              </a:rPr>
              <a:t>                 </a:t>
            </a:r>
            <a:r>
              <a:rPr lang="en-US" sz="1600" dirty="0">
                <a:solidFill>
                  <a:schemeClr val="bg1"/>
                </a:solidFill>
                <a:latin typeface="Calibri"/>
                <a:ea typeface="Roboto"/>
                <a:cs typeface="Roboto"/>
              </a:rPr>
              <a:t>At work they may display the following </a:t>
            </a:r>
            <a:endParaRPr lang="en-US" sz="1600" dirty="0">
              <a:solidFill>
                <a:schemeClr val="bg1"/>
              </a:solidFill>
              <a:latin typeface="Calibri"/>
              <a:ea typeface="+mn-lt"/>
              <a:cs typeface="+mn-lt"/>
            </a:endParaRPr>
          </a:p>
          <a:p>
            <a:r>
              <a:rPr lang="en" sz="1600" dirty="0">
                <a:solidFill>
                  <a:schemeClr val="bg1"/>
                </a:solidFill>
                <a:latin typeface="Calibri"/>
                <a:ea typeface="Roboto"/>
                <a:cs typeface="Roboto"/>
              </a:rPr>
              <a:t>Being the center of attention is a classic sign of narcissism. In the workplace setting, this is achieved by dominating meetings, presentations, conference calls, and email threads. This shows power and influence, both being extremely important to narcissistic personalities.</a:t>
            </a:r>
            <a:endParaRPr lang="en-US" sz="1600">
              <a:solidFill>
                <a:schemeClr val="bg1"/>
              </a:solidFill>
              <a:latin typeface="Calibri"/>
              <a:ea typeface="Calibri"/>
              <a:cs typeface="Calibri"/>
            </a:endParaRPr>
          </a:p>
          <a:p>
            <a:r>
              <a:rPr lang="en-US" sz="1600" dirty="0">
                <a:solidFill>
                  <a:schemeClr val="bg1"/>
                </a:solidFill>
                <a:latin typeface="Calibri"/>
                <a:ea typeface="+mn-lt"/>
                <a:cs typeface="+mn-lt"/>
              </a:rPr>
              <a:t>When interacting with a narcissist, prioritize self-preservation by setting firm boundaries, avoiding emotional engagement, and seeking support from trusted sources. </a:t>
            </a:r>
          </a:p>
          <a:p>
            <a:r>
              <a:rPr lang="en" sz="1600" dirty="0">
                <a:solidFill>
                  <a:schemeClr val="bg1"/>
                </a:solidFill>
                <a:latin typeface="Calibri"/>
                <a:ea typeface="Roboto"/>
                <a:cs typeface="Roboto"/>
              </a:rPr>
              <a:t>Belittling Others: To maintain their perceived superiority, they might frequently put down others, either directly or in a more subtle, passive-aggressive manner. Shifting Blame: They rarely accept responsibility for mistakes or failures, often deflecting blame onto others, even if it requires twisting the truth.</a:t>
            </a:r>
            <a:endParaRPr lang="en-US" sz="1600">
              <a:solidFill>
                <a:schemeClr val="bg1"/>
              </a:solidFill>
              <a:latin typeface="Calibri"/>
              <a:ea typeface="Calibri"/>
              <a:cs typeface="Calibri"/>
            </a:endParaRPr>
          </a:p>
          <a:p>
            <a:pPr marL="0" indent="0">
              <a:buNone/>
            </a:pPr>
            <a:endParaRPr lang="en-US" sz="1300" dirty="0">
              <a:solidFill>
                <a:schemeClr val="bg1"/>
              </a:solidFill>
            </a:endParaRPr>
          </a:p>
        </p:txBody>
      </p:sp>
    </p:spTree>
    <p:extLst>
      <p:ext uri="{BB962C8B-B14F-4D97-AF65-F5344CB8AC3E}">
        <p14:creationId xmlns:p14="http://schemas.microsoft.com/office/powerpoint/2010/main" val="3922182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CCCB3-BCDB-178C-C1B6-D0EF59E45D1A}"/>
              </a:ext>
            </a:extLst>
          </p:cNvPr>
          <p:cNvSpPr>
            <a:spLocks noGrp="1"/>
          </p:cNvSpPr>
          <p:nvPr>
            <p:ph type="title"/>
          </p:nvPr>
        </p:nvSpPr>
        <p:spPr/>
        <p:txBody>
          <a:bodyPr vert="horz" lIns="91440" tIns="45720" rIns="91440" bIns="45720" rtlCol="0" anchor="ctr">
            <a:noAutofit/>
          </a:bodyPr>
          <a:lstStyle/>
          <a:p>
            <a:pPr>
              <a:spcBef>
                <a:spcPts val="1000"/>
              </a:spcBef>
            </a:pPr>
            <a:r>
              <a:rPr lang="en" sz="2000" dirty="0">
                <a:latin typeface="Calibri"/>
                <a:ea typeface="Calibri"/>
                <a:cs typeface="Calibri"/>
              </a:rPr>
              <a:t> Belittling Others: To maintain their perceived superiority, they might frequently put down others, either directly or in a more subtle, passive-aggressive manner. </a:t>
            </a:r>
            <a:endParaRPr lang="en-US"/>
          </a:p>
        </p:txBody>
      </p:sp>
      <p:pic>
        <p:nvPicPr>
          <p:cNvPr id="4" name="Online Media 3" title="Iconic Devil Wears Prada Quotes! 👠">
            <a:hlinkClick r:id="" action="ppaction://media"/>
            <a:extLst>
              <a:ext uri="{FF2B5EF4-FFF2-40B4-BE49-F238E27FC236}">
                <a16:creationId xmlns:a16="http://schemas.microsoft.com/office/drawing/2014/main" id="{0DDA4300-7802-91CD-0550-A1CA655CDD8C}"/>
              </a:ext>
            </a:extLst>
          </p:cNvPr>
          <p:cNvPicPr>
            <a:picLocks noGrp="1" noRot="1" noChangeAspect="1"/>
          </p:cNvPicPr>
          <p:nvPr>
            <p:ph idx="1"/>
            <a:videoFile r:link="rId1"/>
          </p:nvPr>
        </p:nvPicPr>
        <p:blipFill>
          <a:blip r:embed="rId3"/>
          <a:stretch>
            <a:fillRect/>
          </a:stretch>
        </p:blipFill>
        <p:spPr>
          <a:xfrm>
            <a:off x="4867275" y="1825625"/>
            <a:ext cx="2457450" cy="4351338"/>
          </a:xfrm>
        </p:spPr>
      </p:pic>
    </p:spTree>
    <p:extLst>
      <p:ext uri="{BB962C8B-B14F-4D97-AF65-F5344CB8AC3E}">
        <p14:creationId xmlns:p14="http://schemas.microsoft.com/office/powerpoint/2010/main" val="1165114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43528-5CF5-E6ED-A11F-F3DB6D046F47}"/>
              </a:ext>
            </a:extLst>
          </p:cNvPr>
          <p:cNvSpPr>
            <a:spLocks noGrp="1"/>
          </p:cNvSpPr>
          <p:nvPr>
            <p:ph type="title"/>
          </p:nvPr>
        </p:nvSpPr>
        <p:spPr/>
        <p:txBody>
          <a:bodyPr/>
          <a:lstStyle/>
          <a:p>
            <a:r>
              <a:rPr lang="en-US" sz="2000" b="1" dirty="0">
                <a:solidFill>
                  <a:srgbClr val="001D35"/>
                </a:solidFill>
                <a:ea typeface="+mj-lt"/>
                <a:cs typeface="+mj-lt"/>
              </a:rPr>
              <a:t>Individuals with Narcissistic Personality Disorder (NPD) often struggle with empathy and </a:t>
            </a:r>
            <a:r>
              <a:rPr lang="en-US" sz="2000" b="1" dirty="0">
                <a:ea typeface="+mj-lt"/>
                <a:cs typeface="+mj-lt"/>
              </a:rPr>
              <a:t>may not prioritize or care about other people's feelings</a:t>
            </a:r>
            <a:r>
              <a:rPr lang="en-US" sz="2000" b="1" dirty="0">
                <a:solidFill>
                  <a:srgbClr val="001D35"/>
                </a:solidFill>
                <a:ea typeface="+mj-lt"/>
                <a:cs typeface="+mj-lt"/>
              </a:rPr>
              <a:t>, instead focusing on their own needs and desires</a:t>
            </a:r>
            <a:endParaRPr lang="en-US" sz="2000" b="1" dirty="0"/>
          </a:p>
        </p:txBody>
      </p:sp>
      <p:pic>
        <p:nvPicPr>
          <p:cNvPr id="4" name="Online Media 3" title="Devil Wears Prada: Miranda Destroys Her 💔 But Nigel Wakes Her Up 💬🔥 Andy’s Turning Point!">
            <a:hlinkClick r:id="" action="ppaction://media"/>
            <a:extLst>
              <a:ext uri="{FF2B5EF4-FFF2-40B4-BE49-F238E27FC236}">
                <a16:creationId xmlns:a16="http://schemas.microsoft.com/office/drawing/2014/main" id="{001805C3-95B2-1129-BFB7-565F78CE30DB}"/>
              </a:ext>
            </a:extLst>
          </p:cNvPr>
          <p:cNvPicPr>
            <a:picLocks noGrp="1" noRot="1" noChangeAspect="1"/>
          </p:cNvPicPr>
          <p:nvPr>
            <p:ph idx="1"/>
            <a:videoFile r:link="rId1"/>
          </p:nvPr>
        </p:nvPicPr>
        <p:blipFill>
          <a:blip r:embed="rId3"/>
          <a:stretch>
            <a:fillRect/>
          </a:stretch>
        </p:blipFill>
        <p:spPr>
          <a:xfrm>
            <a:off x="4867275" y="1825625"/>
            <a:ext cx="2457450" cy="4351338"/>
          </a:xfrm>
        </p:spPr>
      </p:pic>
    </p:spTree>
    <p:extLst>
      <p:ext uri="{BB962C8B-B14F-4D97-AF65-F5344CB8AC3E}">
        <p14:creationId xmlns:p14="http://schemas.microsoft.com/office/powerpoint/2010/main" val="4284154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DF369-7329-085B-D6C7-007DFEAD4DBB}"/>
              </a:ext>
            </a:extLst>
          </p:cNvPr>
          <p:cNvSpPr>
            <a:spLocks noGrp="1"/>
          </p:cNvSpPr>
          <p:nvPr>
            <p:ph type="title"/>
          </p:nvPr>
        </p:nvSpPr>
        <p:spPr/>
        <p:txBody>
          <a:bodyPr/>
          <a:lstStyle/>
          <a:p>
            <a:r>
              <a:rPr lang="en-US" sz="2400" b="1" dirty="0"/>
              <a:t>Treatment for </a:t>
            </a:r>
            <a:r>
              <a:rPr lang="en-US" sz="2400" b="1" dirty="0">
                <a:solidFill>
                  <a:srgbClr val="001D35"/>
                </a:solidFill>
                <a:ea typeface="+mj-lt"/>
                <a:cs typeface="+mj-lt"/>
              </a:rPr>
              <a:t> Narcissistic Personality Disorder (NPD)</a:t>
            </a:r>
            <a:endParaRPr lang="en-US" sz="2400" b="1" dirty="0"/>
          </a:p>
        </p:txBody>
      </p:sp>
      <p:sp>
        <p:nvSpPr>
          <p:cNvPr id="3" name="Content Placeholder 2">
            <a:extLst>
              <a:ext uri="{FF2B5EF4-FFF2-40B4-BE49-F238E27FC236}">
                <a16:creationId xmlns:a16="http://schemas.microsoft.com/office/drawing/2014/main" id="{7FC6502F-05D3-6D06-E488-7993C975CE61}"/>
              </a:ext>
            </a:extLst>
          </p:cNvPr>
          <p:cNvSpPr>
            <a:spLocks noGrp="1"/>
          </p:cNvSpPr>
          <p:nvPr>
            <p:ph idx="1"/>
          </p:nvPr>
        </p:nvSpPr>
        <p:spPr>
          <a:xfrm>
            <a:off x="838200" y="1418350"/>
            <a:ext cx="10515600" cy="4758613"/>
          </a:xfrm>
        </p:spPr>
        <p:txBody>
          <a:bodyPr vert="horz" lIns="91440" tIns="45720" rIns="91440" bIns="45720" rtlCol="0" anchor="t">
            <a:normAutofit/>
          </a:bodyPr>
          <a:lstStyle/>
          <a:p>
            <a:r>
              <a:rPr lang="en-US" sz="1600" dirty="0">
                <a:solidFill>
                  <a:srgbClr val="001D35"/>
                </a:solidFill>
                <a:ea typeface="+mn-lt"/>
                <a:cs typeface="+mn-lt"/>
              </a:rPr>
              <a:t>Treatment for Narcissistic Personality Disorder (NPD) primarily involves psychotherapy, such as cognitive behavioral therapy (CBT) or dialectical behavior therapy (DBT), to help individuals develop self-awareness, improve relationships, and manage intense emotions. </a:t>
            </a:r>
          </a:p>
          <a:p>
            <a:r>
              <a:rPr lang="en-US" sz="1600" dirty="0">
                <a:solidFill>
                  <a:srgbClr val="001D35"/>
                </a:solidFill>
                <a:ea typeface="+mn-lt"/>
                <a:cs typeface="+mn-lt"/>
              </a:rPr>
              <a:t>Psychotherapy:</a:t>
            </a:r>
            <a:endParaRPr lang="en-US" sz="1600" dirty="0">
              <a:solidFill>
                <a:srgbClr val="001D35"/>
              </a:solidFill>
            </a:endParaRPr>
          </a:p>
          <a:p>
            <a:r>
              <a:rPr lang="en-US" sz="1600" b="1" dirty="0">
                <a:solidFill>
                  <a:srgbClr val="001D35"/>
                </a:solidFill>
                <a:ea typeface="+mn-lt"/>
                <a:cs typeface="+mn-lt"/>
              </a:rPr>
              <a:t>Cognitive Behavioral Therapy (CBT):</a:t>
            </a:r>
            <a:endParaRPr lang="en-US" sz="1600" dirty="0"/>
          </a:p>
          <a:p>
            <a:r>
              <a:rPr lang="en-US" sz="1600" dirty="0">
                <a:solidFill>
                  <a:srgbClr val="001D35"/>
                </a:solidFill>
                <a:ea typeface="+mn-lt"/>
                <a:cs typeface="+mn-lt"/>
              </a:rPr>
              <a:t>CBT helps individuals identify and challenge negative thought patterns and behaviors associated with NPD, aiming to develop healthier coping mechanisms and improve relationships. </a:t>
            </a:r>
            <a:endParaRPr lang="en-US" sz="1600" dirty="0"/>
          </a:p>
          <a:p>
            <a:r>
              <a:rPr lang="en-US" sz="1600" b="1" dirty="0">
                <a:solidFill>
                  <a:srgbClr val="001D35"/>
                </a:solidFill>
                <a:ea typeface="+mn-lt"/>
                <a:cs typeface="+mn-lt"/>
              </a:rPr>
              <a:t>Group Therapy:</a:t>
            </a:r>
            <a:endParaRPr lang="en-US" sz="1600" dirty="0">
              <a:solidFill>
                <a:srgbClr val="001D35"/>
              </a:solidFill>
            </a:endParaRPr>
          </a:p>
          <a:p>
            <a:r>
              <a:rPr lang="en-US" sz="1600" dirty="0">
                <a:solidFill>
                  <a:srgbClr val="001D35"/>
                </a:solidFill>
                <a:ea typeface="+mn-lt"/>
                <a:cs typeface="+mn-lt"/>
              </a:rPr>
              <a:t>Group therapy can provide a safe space for individuals with NPD to explore boundaries, receive feedback, and develop trust, which can be beneficial for improving self-awareness and relationship skills. </a:t>
            </a:r>
            <a:endParaRPr lang="en-US" sz="1600" dirty="0"/>
          </a:p>
          <a:p>
            <a:r>
              <a:rPr lang="en-US" sz="1600" dirty="0">
                <a:solidFill>
                  <a:srgbClr val="001D35"/>
                </a:solidFill>
                <a:ea typeface="+mn-lt"/>
                <a:cs typeface="+mn-lt"/>
              </a:rPr>
              <a:t>Medications:</a:t>
            </a:r>
            <a:endParaRPr lang="en-US" sz="1600" dirty="0">
              <a:solidFill>
                <a:srgbClr val="001D35"/>
              </a:solidFill>
            </a:endParaRPr>
          </a:p>
          <a:p>
            <a:r>
              <a:rPr lang="en-US" sz="1600" dirty="0">
                <a:solidFill>
                  <a:srgbClr val="001D35"/>
                </a:solidFill>
                <a:ea typeface="+mn-lt"/>
                <a:cs typeface="+mn-lt"/>
              </a:rPr>
              <a:t>While there are no specific medications to treat NPD directly, medications may be prescribed to manage co-occurring conditions like depression or anxiety, which are common with NPD.</a:t>
            </a:r>
            <a:endParaRPr lang="en-US" sz="1600" dirty="0"/>
          </a:p>
          <a:p>
            <a:r>
              <a:rPr lang="en-US" sz="1600" dirty="0">
                <a:solidFill>
                  <a:srgbClr val="001D35"/>
                </a:solidFill>
                <a:ea typeface="+mn-lt"/>
                <a:cs typeface="+mn-lt"/>
              </a:rPr>
              <a:t>Medications may include antidepressants, mood stabilizers, or anxiolytics. </a:t>
            </a:r>
            <a:endParaRPr lang="en-US" sz="1600" dirty="0"/>
          </a:p>
          <a:p>
            <a:endParaRPr lang="en-US" sz="1400" dirty="0">
              <a:solidFill>
                <a:srgbClr val="001D35"/>
              </a:solidFill>
            </a:endParaRPr>
          </a:p>
        </p:txBody>
      </p:sp>
    </p:spTree>
    <p:extLst>
      <p:ext uri="{BB962C8B-B14F-4D97-AF65-F5344CB8AC3E}">
        <p14:creationId xmlns:p14="http://schemas.microsoft.com/office/powerpoint/2010/main" val="169783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Mental Health in the Movies </vt:lpstr>
      <vt:lpstr>Narcissistic personality disorder (NPD)</vt:lpstr>
      <vt:lpstr>OVERVIEW ON : Narcissistic personality disorder</vt:lpstr>
      <vt:lpstr>                                           WOMEN WITH :Narcissistic personality disorder</vt:lpstr>
      <vt:lpstr> Displayed Behavior </vt:lpstr>
      <vt:lpstr> Facts on how to spot you're working with a person who may suffer from  NPD </vt:lpstr>
      <vt:lpstr> Belittling Others: To maintain their perceived superiority, they might frequently put down others, either directly or in a more subtle, passive-aggressive manner. </vt:lpstr>
      <vt:lpstr>Individuals with Narcissistic Personality Disorder (NPD) often struggle with empathy and may not prioritize or care about other people's feelings, instead focusing on their own needs and desires</vt:lpstr>
      <vt:lpstr>Treatment for  Narcissistic Personality Disorder (NPD)</vt:lpstr>
      <vt:lpstr>What happens if NPD is left untreated?</vt:lpstr>
      <vt:lpstr>Treatment Plan for Narcissistic Personality Disorder</vt:lpstr>
      <vt:lpstr>Narcissistic Personality Disorder (NPD)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309</cp:revision>
  <dcterms:created xsi:type="dcterms:W3CDTF">2025-04-06T21:20:10Z</dcterms:created>
  <dcterms:modified xsi:type="dcterms:W3CDTF">2025-04-06T23:06:54Z</dcterms:modified>
</cp:coreProperties>
</file>