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1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BAC1D-52BB-48B1-9F58-AC968AC4E830}" type="datetimeFigureOut">
              <a:rPr lang="en-US" smtClean="0"/>
              <a:t>4/5/2025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11C0C-6260-4F55-86EC-4DDAB60BB41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as safety</a:t>
            </a:r>
            <a:r>
              <a:rPr lang="en-US" baseline="0" dirty="0" smtClean="0"/>
              <a:t> and security, connection and belonging, autonomy and control, acceptance and validation, self esteem and competence, attention and care, consequences such as emotional deregulation, relationship problems, low sell esteem, mental health issues, developmental trauma, repetition of traumatic patterns, and stagnation and lack of motivation. </a:t>
            </a:r>
            <a:endParaRPr lang="en-US" dirty="0"/>
          </a:p>
        </p:txBody>
      </p:sp>
      <p:sp>
        <p:nvSpPr>
          <p:cNvPr id="4" name="Slide Number Placeholder 3"/>
          <p:cNvSpPr>
            <a:spLocks noGrp="1"/>
          </p:cNvSpPr>
          <p:nvPr>
            <p:ph type="sldNum" sz="quarter" idx="10"/>
          </p:nvPr>
        </p:nvSpPr>
        <p:spPr/>
        <p:txBody>
          <a:bodyPr/>
          <a:lstStyle/>
          <a:p>
            <a:fld id="{9BF11C0C-6260-4F55-86EC-4DDAB60BB416}"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which hinders effective functioning that paradox plays out even when our thinking is challenged and well </a:t>
            </a:r>
            <a:r>
              <a:rPr lang="en-US" baseline="0" dirty="0" err="1" smtClean="0"/>
              <a:t>resultsto</a:t>
            </a:r>
            <a:r>
              <a:rPr lang="en-US" baseline="0" dirty="0" smtClean="0"/>
              <a:t> emotional reasoning seeing things in unrealistic  terms  </a:t>
            </a:r>
            <a:endParaRPr lang="en-US" dirty="0"/>
          </a:p>
        </p:txBody>
      </p:sp>
      <p:sp>
        <p:nvSpPr>
          <p:cNvPr id="4" name="Slide Number Placeholder 3"/>
          <p:cNvSpPr>
            <a:spLocks noGrp="1"/>
          </p:cNvSpPr>
          <p:nvPr>
            <p:ph type="sldNum" sz="quarter" idx="10"/>
          </p:nvPr>
        </p:nvSpPr>
        <p:spPr/>
        <p:txBody>
          <a:bodyPr/>
          <a:lstStyle/>
          <a:p>
            <a:fld id="{9BF11C0C-6260-4F55-86EC-4DDAB60BB416}"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Cognitive dissonance</a:t>
            </a:r>
            <a:r>
              <a:rPr lang="en-US" baseline="0" dirty="0" smtClean="0"/>
              <a:t> the psychological discomfort or even tension experienced  when individual holds conflicting beliefs, values or attitudes or when their behavior contradicts there beliefs  leading to a desire to reduce that discomfort.</a:t>
            </a:r>
            <a:endParaRPr lang="en-US" dirty="0"/>
          </a:p>
        </p:txBody>
      </p:sp>
      <p:sp>
        <p:nvSpPr>
          <p:cNvPr id="4" name="Slide Number Placeholder 3"/>
          <p:cNvSpPr>
            <a:spLocks noGrp="1"/>
          </p:cNvSpPr>
          <p:nvPr>
            <p:ph type="sldNum" sz="quarter" idx="10"/>
          </p:nvPr>
        </p:nvSpPr>
        <p:spPr/>
        <p:txBody>
          <a:bodyPr/>
          <a:lstStyle/>
          <a:p>
            <a:fld id="{9BF11C0C-6260-4F55-86EC-4DDAB60BB416}"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Arnold</a:t>
            </a:r>
            <a:r>
              <a:rPr lang="en-US" sz="1200" b="0" i="0" kern="1200" baseline="0" dirty="0" smtClean="0">
                <a:solidFill>
                  <a:schemeClr val="tx1"/>
                </a:solidFill>
                <a:latin typeface="+mn-lt"/>
                <a:ea typeface="+mn-ea"/>
                <a:cs typeface="+mn-cs"/>
              </a:rPr>
              <a:t> R </a:t>
            </a:r>
            <a:r>
              <a:rPr lang="en-US" sz="1200" b="0" i="0" kern="1200" baseline="0" dirty="0" err="1" smtClean="0">
                <a:solidFill>
                  <a:schemeClr val="tx1"/>
                </a:solidFill>
                <a:latin typeface="+mn-lt"/>
                <a:ea typeface="+mn-ea"/>
                <a:cs typeface="+mn-cs"/>
              </a:rPr>
              <a:t>Beisser</a:t>
            </a:r>
            <a:r>
              <a:rPr lang="en-US" sz="1200" b="0" i="0" kern="1200" baseline="0" smtClean="0">
                <a:solidFill>
                  <a:schemeClr val="tx1"/>
                </a:solidFill>
                <a:latin typeface="+mn-lt"/>
                <a:ea typeface="+mn-ea"/>
                <a:cs typeface="+mn-cs"/>
              </a:rPr>
              <a:t> </a:t>
            </a:r>
            <a:r>
              <a:rPr lang="en-US" sz="1200" b="0" i="0" kern="1200" smtClean="0">
                <a:solidFill>
                  <a:schemeClr val="tx1"/>
                </a:solidFill>
                <a:latin typeface="+mn-lt"/>
                <a:ea typeface="+mn-ea"/>
                <a:cs typeface="+mn-cs"/>
              </a:rPr>
              <a:t>Clinical </a:t>
            </a:r>
            <a:r>
              <a:rPr lang="en-US" sz="1200" b="0" i="0" kern="1200" dirty="0" smtClean="0">
                <a:solidFill>
                  <a:schemeClr val="tx1"/>
                </a:solidFill>
                <a:latin typeface="+mn-lt"/>
                <a:ea typeface="+mn-ea"/>
                <a:cs typeface="+mn-cs"/>
              </a:rPr>
              <a:t>Professor of Psychiatry at UCLA, a Life Fellow of the American Psychiatric Association, and a recipient of its Gold Achievement Award </a:t>
            </a:r>
            <a:endParaRPr lang="en-US" dirty="0"/>
          </a:p>
        </p:txBody>
      </p:sp>
      <p:sp>
        <p:nvSpPr>
          <p:cNvPr id="4" name="Slide Number Placeholder 3"/>
          <p:cNvSpPr>
            <a:spLocks noGrp="1"/>
          </p:cNvSpPr>
          <p:nvPr>
            <p:ph type="sldNum" sz="quarter" idx="10"/>
          </p:nvPr>
        </p:nvSpPr>
        <p:spPr/>
        <p:txBody>
          <a:bodyPr/>
          <a:lstStyle/>
          <a:p>
            <a:fld id="{9BF11C0C-6260-4F55-86EC-4DDAB60BB416}"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a:t>
            </a:fld>
            <a:endParaRPr lang="en-US"/>
          </a:p>
        </p:txBody>
      </p:sp>
    </p:spTree>
    <p:extLst>
      <p:ext uri="{BB962C8B-B14F-4D97-AF65-F5344CB8AC3E}">
        <p14:creationId xmlns:p14="http://schemas.microsoft.com/office/powerpoint/2010/main" xmlns=""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30095"/>
          </a:xfrm>
        </p:spPr>
        <p:txBody>
          <a:bodyPr/>
          <a:lstStyle/>
          <a:p>
            <a:r>
              <a:rPr dirty="0"/>
              <a:t>Malcolm X: An Abnormal Psychology Perspective</a:t>
            </a:r>
          </a:p>
        </p:txBody>
      </p:sp>
      <p:sp>
        <p:nvSpPr>
          <p:cNvPr id="3" name="Subtitle 2"/>
          <p:cNvSpPr>
            <a:spLocks noGrp="1"/>
          </p:cNvSpPr>
          <p:nvPr>
            <p:ph type="subTitle" idx="1"/>
          </p:nvPr>
        </p:nvSpPr>
        <p:spPr>
          <a:xfrm>
            <a:off x="1371600" y="3886200"/>
            <a:ext cx="6400800" cy="2697480"/>
          </a:xfrm>
        </p:spPr>
        <p:txBody>
          <a:bodyPr>
            <a:normAutofit/>
          </a:bodyPr>
          <a:lstStyle/>
          <a:p>
            <a:r>
              <a:rPr dirty="0"/>
              <a:t>Maladaptive Schemas, Personal Transformation &amp; Clinical Insight</a:t>
            </a:r>
          </a:p>
          <a:p>
            <a:r>
              <a:rPr dirty="0"/>
              <a:t>Presented for Rev. </a:t>
            </a:r>
            <a:r>
              <a:rPr dirty="0" err="1"/>
              <a:t>Mwalimu</a:t>
            </a:r>
            <a:r>
              <a:rPr dirty="0"/>
              <a:t> Kevin Patrick</a:t>
            </a:r>
          </a:p>
        </p:txBody>
      </p:sp>
      <p:pic>
        <p:nvPicPr>
          <p:cNvPr id="4" name="Picture 3" descr="book image.jpeg"/>
          <p:cNvPicPr>
            <a:picLocks noChangeAspect="1"/>
          </p:cNvPicPr>
          <p:nvPr/>
        </p:nvPicPr>
        <p:blipFill>
          <a:blip r:embed="rId2"/>
          <a:stretch>
            <a:fillRect/>
          </a:stretch>
        </p:blipFill>
        <p:spPr>
          <a:xfrm>
            <a:off x="0" y="0"/>
            <a:ext cx="9144000" cy="24231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Rev. Kevin Patrick’s Insights</a:t>
            </a:r>
          </a:p>
        </p:txBody>
      </p:sp>
      <p:sp>
        <p:nvSpPr>
          <p:cNvPr id="3" name="Content Placeholder 2"/>
          <p:cNvSpPr>
            <a:spLocks noGrp="1"/>
          </p:cNvSpPr>
          <p:nvPr>
            <p:ph idx="1"/>
          </p:nvPr>
        </p:nvSpPr>
        <p:spPr/>
        <p:txBody>
          <a:bodyPr/>
          <a:lstStyle/>
          <a:p>
            <a:r>
              <a:t>1. Redemption as Purpose – Healing restores self-worth.</a:t>
            </a:r>
          </a:p>
          <a:p>
            <a:r>
              <a:t>2. Psychological Resurrection – Malcolm evolved from disorder to discipline.</a:t>
            </a:r>
          </a:p>
          <a:p>
            <a:r>
              <a:t>3. Social Learning Disabilities – Disconnected maturity reconnected.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lcom last slide image .jpg"/>
          <p:cNvPicPr>
            <a:picLocks noChangeAspect="1"/>
          </p:cNvPicPr>
          <p:nvPr/>
        </p:nvPicPr>
        <p:blipFill>
          <a:blip r:embed="rId3"/>
          <a:stretch>
            <a:fillRect/>
          </a:stretch>
        </p:blipFill>
        <p:spPr>
          <a:xfrm>
            <a:off x="5311036" y="0"/>
            <a:ext cx="3832964" cy="6858000"/>
          </a:xfrm>
          <a:prstGeom prst="rect">
            <a:avLst/>
          </a:prstGeom>
        </p:spPr>
      </p:pic>
      <p:sp>
        <p:nvSpPr>
          <p:cNvPr id="6" name="Rectangle 5"/>
          <p:cNvSpPr/>
          <p:nvPr/>
        </p:nvSpPr>
        <p:spPr>
          <a:xfrm>
            <a:off x="0" y="1177447"/>
            <a:ext cx="5311036" cy="3416320"/>
          </a:xfrm>
          <a:prstGeom prst="rect">
            <a:avLst/>
          </a:prstGeom>
        </p:spPr>
        <p:txBody>
          <a:bodyPr wrap="square">
            <a:spAutoFit/>
          </a:bodyPr>
          <a:lstStyle/>
          <a:p>
            <a:r>
              <a:rPr lang="en-US" sz="2400" dirty="0" smtClean="0"/>
              <a:t>Conclusion &amp; Reflection</a:t>
            </a:r>
          </a:p>
          <a:p>
            <a:pPr lvl="0"/>
            <a:r>
              <a:rPr lang="en-US" sz="2400" dirty="0" smtClean="0"/>
              <a:t>• Malcolm X's life is a journey of psychological, social, and spiritual rebirth.</a:t>
            </a:r>
          </a:p>
          <a:p>
            <a:pPr lvl="0"/>
            <a:r>
              <a:rPr lang="en-US" sz="2400" dirty="0" smtClean="0"/>
              <a:t>• Demonstrates schema healing, identity transformation, and resilience.</a:t>
            </a:r>
          </a:p>
          <a:p>
            <a:pPr lvl="0"/>
            <a:r>
              <a:rPr lang="en-US" sz="2400" dirty="0" smtClean="0"/>
              <a:t>"Change occurs when one becomes what he is, not when he tries to become what he is not." – </a:t>
            </a:r>
            <a:r>
              <a:rPr lang="en-US" sz="2400" dirty="0" err="1" smtClean="0"/>
              <a:t>Beisser</a:t>
            </a:r>
            <a:r>
              <a:rPr lang="en-US" sz="2400" dirty="0" smtClean="0"/>
              <a:t>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locm x image 2 .jpg"/>
          <p:cNvPicPr>
            <a:picLocks noChangeAspect="1"/>
          </p:cNvPicPr>
          <p:nvPr/>
        </p:nvPicPr>
        <p:blipFill>
          <a:blip r:embed="rId2"/>
          <a:stretch>
            <a:fillRect/>
          </a:stretch>
        </p:blipFill>
        <p:spPr>
          <a:xfrm>
            <a:off x="0" y="-1"/>
            <a:ext cx="4835417" cy="6858001"/>
          </a:xfrm>
          <a:prstGeom prst="rect">
            <a:avLst/>
          </a:prstGeom>
        </p:spPr>
      </p:pic>
      <p:sp>
        <p:nvSpPr>
          <p:cNvPr id="9" name="Rectangle 8"/>
          <p:cNvSpPr/>
          <p:nvPr/>
        </p:nvSpPr>
        <p:spPr>
          <a:xfrm>
            <a:off x="5013960" y="304800"/>
            <a:ext cx="4130040" cy="5693866"/>
          </a:xfrm>
          <a:prstGeom prst="rect">
            <a:avLst/>
          </a:prstGeom>
        </p:spPr>
        <p:txBody>
          <a:bodyPr wrap="square">
            <a:spAutoFit/>
          </a:bodyPr>
          <a:lstStyle/>
          <a:p>
            <a:r>
              <a:rPr lang="en-US" sz="2800" dirty="0" smtClean="0"/>
              <a:t>Introduction</a:t>
            </a:r>
          </a:p>
          <a:p>
            <a:pPr lvl="0"/>
            <a:r>
              <a:rPr lang="en-US" sz="2800" dirty="0" smtClean="0"/>
              <a:t>• Overview of Malcolm X’s life: from trauma to transformation.</a:t>
            </a:r>
          </a:p>
          <a:p>
            <a:pPr lvl="0"/>
            <a:r>
              <a:rPr lang="en-US" sz="2800" dirty="0" smtClean="0"/>
              <a:t>• Focus: Maladaptive schemas, psychological development, and spiritual evolution.</a:t>
            </a:r>
          </a:p>
          <a:p>
            <a:pPr lvl="0"/>
            <a:r>
              <a:rPr lang="en-US" sz="2800" dirty="0" smtClean="0"/>
              <a:t>"A man's development is determined by how much of his past he can transform into a creative force." – Freud</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com early child hood image .jpg"/>
          <p:cNvPicPr>
            <a:picLocks noChangeAspect="1"/>
          </p:cNvPicPr>
          <p:nvPr/>
        </p:nvPicPr>
        <p:blipFill>
          <a:blip r:embed="rId3"/>
          <a:stretch>
            <a:fillRect/>
          </a:stretch>
        </p:blipFill>
        <p:spPr>
          <a:xfrm>
            <a:off x="1" y="0"/>
            <a:ext cx="3682652" cy="6858000"/>
          </a:xfrm>
          <a:prstGeom prst="rect">
            <a:avLst/>
          </a:prstGeom>
        </p:spPr>
      </p:pic>
      <p:sp>
        <p:nvSpPr>
          <p:cNvPr id="5" name="Rectangle 4"/>
          <p:cNvSpPr/>
          <p:nvPr/>
        </p:nvSpPr>
        <p:spPr>
          <a:xfrm>
            <a:off x="3908121" y="1164921"/>
            <a:ext cx="4835046" cy="4832092"/>
          </a:xfrm>
          <a:prstGeom prst="rect">
            <a:avLst/>
          </a:prstGeom>
        </p:spPr>
        <p:txBody>
          <a:bodyPr wrap="square">
            <a:spAutoFit/>
          </a:bodyPr>
          <a:lstStyle/>
          <a:p>
            <a:r>
              <a:rPr lang="en-US" sz="2800" dirty="0" smtClean="0"/>
              <a:t>Early Trauma and Personality Formation</a:t>
            </a:r>
          </a:p>
          <a:p>
            <a:pPr lvl="0"/>
            <a:r>
              <a:rPr lang="en-US" sz="2800" dirty="0" smtClean="0"/>
              <a:t>• Father's death, mother institutionalized → Abandonment schema.</a:t>
            </a:r>
          </a:p>
          <a:p>
            <a:pPr lvl="0"/>
            <a:r>
              <a:rPr lang="en-US" sz="2800" dirty="0" smtClean="0"/>
              <a:t>• Foster care → Mistrust/Abuse schema.</a:t>
            </a:r>
          </a:p>
          <a:p>
            <a:pPr lvl="0"/>
            <a:r>
              <a:rPr lang="en-US" sz="2800" dirty="0" smtClean="0"/>
              <a:t>• Freud: Ego mediates unresolved trauma</a:t>
            </a:r>
            <a:r>
              <a:rPr lang="en-US" sz="2800" dirty="0" smtClean="0"/>
              <a:t>. Also unmet  emotional and psychological  needs.</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xom teen age years .jpg"/>
          <p:cNvPicPr>
            <a:picLocks noChangeAspect="1"/>
          </p:cNvPicPr>
          <p:nvPr/>
        </p:nvPicPr>
        <p:blipFill>
          <a:blip r:embed="rId3"/>
          <a:stretch>
            <a:fillRect/>
          </a:stretch>
        </p:blipFill>
        <p:spPr>
          <a:xfrm>
            <a:off x="0" y="1"/>
            <a:ext cx="4158641" cy="6857999"/>
          </a:xfrm>
          <a:prstGeom prst="rect">
            <a:avLst/>
          </a:prstGeom>
        </p:spPr>
      </p:pic>
      <p:sp>
        <p:nvSpPr>
          <p:cNvPr id="5" name="Rectangle 4"/>
          <p:cNvSpPr/>
          <p:nvPr/>
        </p:nvSpPr>
        <p:spPr>
          <a:xfrm>
            <a:off x="4158640" y="789141"/>
            <a:ext cx="4734839" cy="4401205"/>
          </a:xfrm>
          <a:prstGeom prst="rect">
            <a:avLst/>
          </a:prstGeom>
        </p:spPr>
        <p:txBody>
          <a:bodyPr wrap="square">
            <a:spAutoFit/>
          </a:bodyPr>
          <a:lstStyle/>
          <a:p>
            <a:r>
              <a:rPr lang="en-US" sz="2800" dirty="0" smtClean="0"/>
              <a:t>Maladaptive Schemas and Early Identity</a:t>
            </a:r>
          </a:p>
          <a:p>
            <a:pPr lvl="0"/>
            <a:r>
              <a:rPr lang="en-US" sz="2800" dirty="0" smtClean="0"/>
              <a:t>• Internalization of inferiority and anger.</a:t>
            </a:r>
          </a:p>
          <a:p>
            <a:pPr lvl="0"/>
            <a:r>
              <a:rPr lang="en-US" sz="2800" dirty="0" smtClean="0"/>
              <a:t>• Defectiveness/Shame &amp; Alienation schemas.</a:t>
            </a:r>
          </a:p>
          <a:p>
            <a:pPr lvl="0"/>
            <a:r>
              <a:rPr lang="en-US" sz="2800" dirty="0" smtClean="0"/>
              <a:t>• Carl Rogers: 'The curious paradox is that when I accept myself just as I am, then I can change</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10-06-Futility-Stopping-With-No-Results.jpg"/>
          <p:cNvPicPr>
            <a:picLocks noChangeAspect="1"/>
          </p:cNvPicPr>
          <p:nvPr/>
        </p:nvPicPr>
        <p:blipFill>
          <a:blip r:embed="rId2"/>
          <a:stretch>
            <a:fillRect/>
          </a:stretch>
        </p:blipFill>
        <p:spPr>
          <a:xfrm>
            <a:off x="0" y="0"/>
            <a:ext cx="4245489" cy="6858000"/>
          </a:xfrm>
          <a:prstGeom prst="rect">
            <a:avLst/>
          </a:prstGeom>
        </p:spPr>
      </p:pic>
      <p:sp>
        <p:nvSpPr>
          <p:cNvPr id="5" name="Rectangle 4"/>
          <p:cNvSpPr/>
          <p:nvPr/>
        </p:nvSpPr>
        <p:spPr>
          <a:xfrm>
            <a:off x="4245488" y="1803749"/>
            <a:ext cx="4898511" cy="3108543"/>
          </a:xfrm>
          <a:prstGeom prst="rect">
            <a:avLst/>
          </a:prstGeom>
        </p:spPr>
        <p:txBody>
          <a:bodyPr wrap="square">
            <a:spAutoFit/>
          </a:bodyPr>
          <a:lstStyle/>
          <a:p>
            <a:r>
              <a:rPr lang="en-US" sz="2800" dirty="0" smtClean="0"/>
              <a:t>Criminal Behavior and False Self</a:t>
            </a:r>
          </a:p>
          <a:p>
            <a:pPr lvl="0"/>
            <a:r>
              <a:rPr lang="en-US" sz="2800" dirty="0" smtClean="0"/>
              <a:t>• Street identity masks deeper emotional wounds.</a:t>
            </a:r>
          </a:p>
          <a:p>
            <a:pPr lvl="0"/>
            <a:r>
              <a:rPr lang="en-US" sz="2800" dirty="0" smtClean="0"/>
              <a:t>• Gestalt: Fragmented self lacking integration.</a:t>
            </a:r>
          </a:p>
          <a:p>
            <a:pPr lvl="0"/>
            <a:r>
              <a:rPr lang="en-US" sz="2800" dirty="0" smtClean="0"/>
              <a:t>• Freud: Projection and sublimation used defensively.</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xks and balnce.jpg"/>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2285999" y="1265128"/>
            <a:ext cx="4741101" cy="3970318"/>
          </a:xfrm>
          <a:prstGeom prst="rect">
            <a:avLst/>
          </a:prstGeom>
        </p:spPr>
        <p:txBody>
          <a:bodyPr wrap="square">
            <a:spAutoFit/>
          </a:bodyPr>
          <a:lstStyle/>
          <a:p>
            <a:r>
              <a:rPr lang="en-US" sz="2800" dirty="0" smtClean="0"/>
              <a:t>Prison as a Turning </a:t>
            </a:r>
            <a:r>
              <a:rPr lang="en-US" sz="2800" dirty="0" smtClean="0"/>
              <a:t>Point</a:t>
            </a:r>
          </a:p>
          <a:p>
            <a:endParaRPr lang="en-US" sz="2800" dirty="0" smtClean="0"/>
          </a:p>
          <a:p>
            <a:pPr lvl="0"/>
            <a:r>
              <a:rPr lang="en-US" sz="2800" dirty="0" smtClean="0"/>
              <a:t>• Incarceration = self-education and religious awakening.</a:t>
            </a:r>
          </a:p>
          <a:p>
            <a:pPr lvl="0"/>
            <a:r>
              <a:rPr lang="en-US" sz="2800" dirty="0" smtClean="0"/>
              <a:t>• Ellis (</a:t>
            </a:r>
            <a:r>
              <a:rPr lang="en-US" sz="2800" dirty="0" err="1" smtClean="0"/>
              <a:t>REBT</a:t>
            </a:r>
            <a:r>
              <a:rPr lang="en-US" sz="2800" dirty="0" smtClean="0"/>
              <a:t>): Change begins by disputing irrational beliefs.</a:t>
            </a:r>
          </a:p>
          <a:p>
            <a:pPr lvl="0"/>
            <a:r>
              <a:rPr lang="en-US" sz="2800" dirty="0" smtClean="0"/>
              <a:t>"People are not disturbed by things, but by the views they take of them." – Ellis</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New Beliefs, Cognitive Restructuring</a:t>
            </a:r>
          </a:p>
        </p:txBody>
      </p:sp>
      <p:sp>
        <p:nvSpPr>
          <p:cNvPr id="3" name="Content Placeholder 2"/>
          <p:cNvSpPr>
            <a:spLocks noGrp="1"/>
          </p:cNvSpPr>
          <p:nvPr>
            <p:ph idx="1"/>
          </p:nvPr>
        </p:nvSpPr>
        <p:spPr/>
        <p:txBody>
          <a:bodyPr/>
          <a:lstStyle/>
          <a:p>
            <a:r>
              <a:t>• Adoption of Islam restructured identity.</a:t>
            </a:r>
          </a:p>
          <a:p>
            <a:r>
              <a:t>• Freud: Sublimation of aggression into purpose.</a:t>
            </a:r>
          </a:p>
          <a:p>
            <a:r>
              <a:t>• Ellis: Rational beliefs replace maladaptive thoughts.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Conflict with Nation of Islam</a:t>
            </a:r>
          </a:p>
        </p:txBody>
      </p:sp>
      <p:sp>
        <p:nvSpPr>
          <p:cNvPr id="3" name="Content Placeholder 2"/>
          <p:cNvSpPr>
            <a:spLocks noGrp="1"/>
          </p:cNvSpPr>
          <p:nvPr>
            <p:ph idx="1"/>
          </p:nvPr>
        </p:nvSpPr>
        <p:spPr/>
        <p:txBody>
          <a:bodyPr/>
          <a:lstStyle/>
          <a:p>
            <a:r>
              <a:t>• Betrayal = schema reactivation (abandonment).</a:t>
            </a:r>
          </a:p>
          <a:p>
            <a:r>
              <a:t>• Gestalt: Disowned parts resurface.</a:t>
            </a:r>
          </a:p>
          <a:p>
            <a:r>
              <a:t>• Rogers: Incongruence causes emotional distress.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com mecca image .jpg"/>
          <p:cNvPicPr>
            <a:picLocks noChangeAspect="1"/>
          </p:cNvPicPr>
          <p:nvPr/>
        </p:nvPicPr>
        <p:blipFill>
          <a:blip r:embed="rId2"/>
          <a:stretch>
            <a:fillRect/>
          </a:stretch>
        </p:blipFill>
        <p:spPr>
          <a:xfrm>
            <a:off x="0" y="0"/>
            <a:ext cx="4997885" cy="6858000"/>
          </a:xfrm>
          <a:prstGeom prst="rect">
            <a:avLst/>
          </a:prstGeom>
        </p:spPr>
      </p:pic>
      <p:sp>
        <p:nvSpPr>
          <p:cNvPr id="6" name="Rectangle 5"/>
          <p:cNvSpPr/>
          <p:nvPr/>
        </p:nvSpPr>
        <p:spPr>
          <a:xfrm>
            <a:off x="4997884" y="977030"/>
            <a:ext cx="4146115" cy="4031873"/>
          </a:xfrm>
          <a:prstGeom prst="rect">
            <a:avLst/>
          </a:prstGeom>
        </p:spPr>
        <p:txBody>
          <a:bodyPr wrap="square">
            <a:spAutoFit/>
          </a:bodyPr>
          <a:lstStyle/>
          <a:p>
            <a:r>
              <a:rPr lang="en-US" sz="3200" dirty="0" smtClean="0"/>
              <a:t>Pilgrimage and Healing</a:t>
            </a:r>
          </a:p>
          <a:p>
            <a:pPr lvl="0"/>
            <a:r>
              <a:rPr lang="en-US" sz="3200" dirty="0" smtClean="0"/>
              <a:t>• Mecca: realization of universal brotherhood.</a:t>
            </a:r>
          </a:p>
          <a:p>
            <a:pPr lvl="0"/>
            <a:r>
              <a:rPr lang="en-US" sz="3200" dirty="0" smtClean="0"/>
              <a:t>• Rogers: Self-actualization via unconditional regard.</a:t>
            </a:r>
          </a:p>
          <a:p>
            <a:pPr lvl="0"/>
            <a:r>
              <a:rPr lang="en-US" sz="3200" dirty="0" smtClean="0"/>
              <a:t>• Gestalt: Integration of whole self.</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546</Words>
  <Application>Microsoft Office PowerPoint</Application>
  <PresentationFormat>On-screen Show (4:3)</PresentationFormat>
  <Paragraphs>52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Malcolm X: An Abnormal Psychology Perspective</vt:lpstr>
      <vt:lpstr>Slide 2</vt:lpstr>
      <vt:lpstr>Slide 3</vt:lpstr>
      <vt:lpstr>Slide 4</vt:lpstr>
      <vt:lpstr>Slide 5</vt:lpstr>
      <vt:lpstr>Slide 6</vt:lpstr>
      <vt:lpstr>New Beliefs, Cognitive Restructuring</vt:lpstr>
      <vt:lpstr>Conflict with Nation of Islam</vt:lpstr>
      <vt:lpstr>Slide 9</vt:lpstr>
      <vt:lpstr>Rev. Kevin Patrick’s Insights</vt:lpstr>
      <vt:lpstr>Slide 11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Malcolm X: An Abnormal Psychology Perspective</dc:title>
  <dc:creator>NAP</dc:creator>
  <dc:description>generated using python-pptx</dc:description>
  <cp:lastModifiedBy>NAP</cp:lastModifiedBy>
  <cp:revision>14</cp:revision>
  <dcterms:created xsi:type="dcterms:W3CDTF">2013-01-27T09:14:16Z</dcterms:created>
  <dcterms:modified xsi:type="dcterms:W3CDTF">2025-04-05T11:37:21Z</dcterms:modified>
</cp:coreProperties>
</file>